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61"/>
  </p:notesMasterIdLst>
  <p:sldIdLst>
    <p:sldId id="535" r:id="rId3"/>
    <p:sldId id="534" r:id="rId4"/>
    <p:sldId id="282" r:id="rId5"/>
    <p:sldId id="281" r:id="rId6"/>
    <p:sldId id="532" r:id="rId7"/>
    <p:sldId id="557" r:id="rId8"/>
    <p:sldId id="558" r:id="rId9"/>
    <p:sldId id="565" r:id="rId10"/>
    <p:sldId id="559" r:id="rId11"/>
    <p:sldId id="285" r:id="rId12"/>
    <p:sldId id="552" r:id="rId13"/>
    <p:sldId id="367" r:id="rId14"/>
    <p:sldId id="477" r:id="rId15"/>
    <p:sldId id="328" r:id="rId16"/>
    <p:sldId id="538" r:id="rId17"/>
    <p:sldId id="275" r:id="rId18"/>
    <p:sldId id="369" r:id="rId19"/>
    <p:sldId id="289" r:id="rId20"/>
    <p:sldId id="606" r:id="rId21"/>
    <p:sldId id="553" r:id="rId22"/>
    <p:sldId id="556" r:id="rId23"/>
    <p:sldId id="560" r:id="rId24"/>
    <p:sldId id="561" r:id="rId25"/>
    <p:sldId id="562" r:id="rId26"/>
    <p:sldId id="603" r:id="rId27"/>
    <p:sldId id="539" r:id="rId28"/>
    <p:sldId id="604" r:id="rId29"/>
    <p:sldId id="551" r:id="rId30"/>
    <p:sldId id="624" r:id="rId31"/>
    <p:sldId id="554" r:id="rId32"/>
    <p:sldId id="575" r:id="rId33"/>
    <p:sldId id="314" r:id="rId34"/>
    <p:sldId id="627" r:id="rId35"/>
    <p:sldId id="628" r:id="rId36"/>
    <p:sldId id="566" r:id="rId37"/>
    <p:sldId id="569" r:id="rId38"/>
    <p:sldId id="579" r:id="rId39"/>
    <p:sldId id="572" r:id="rId40"/>
    <p:sldId id="580" r:id="rId41"/>
    <p:sldId id="576" r:id="rId42"/>
    <p:sldId id="302" r:id="rId43"/>
    <p:sldId id="568" r:id="rId44"/>
    <p:sldId id="578" r:id="rId45"/>
    <p:sldId id="570" r:id="rId46"/>
    <p:sldId id="595" r:id="rId47"/>
    <p:sldId id="313" r:id="rId48"/>
    <p:sldId id="571" r:id="rId49"/>
    <p:sldId id="625" r:id="rId50"/>
    <p:sldId id="605" r:id="rId51"/>
    <p:sldId id="577" r:id="rId52"/>
    <p:sldId id="593" r:id="rId53"/>
    <p:sldId id="597" r:id="rId54"/>
    <p:sldId id="582" r:id="rId55"/>
    <p:sldId id="581" r:id="rId56"/>
    <p:sldId id="563" r:id="rId57"/>
    <p:sldId id="567" r:id="rId58"/>
    <p:sldId id="626" r:id="rId59"/>
    <p:sldId id="533" r:id="rId60"/>
  </p:sldIdLst>
  <p:sldSz cx="12192000" cy="6858000"/>
  <p:notesSz cx="6858000" cy="9144000"/>
  <p:embeddedFontLs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Josefin Sans" pitchFamily="2" charset="0"/>
      <p:regular r:id="rId66"/>
      <p:bold r:id="rId67"/>
      <p:italic r:id="rId68"/>
      <p:boldItalic r:id="rId69"/>
    </p:embeddedFont>
    <p:embeddedFont>
      <p:font typeface="Kanit" panose="020B0604020202020204" charset="-34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1A1"/>
    <a:srgbClr val="FFFFFF"/>
    <a:srgbClr val="FDCB26"/>
    <a:srgbClr val="58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5.fntdata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C24C1-9A19-4140-BD5E-DE2F974E713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81FA1E-FCF6-4582-A20C-DE9F1BF2CB6E}">
      <dgm:prSet phldrT="[Text]" custT="1"/>
      <dgm:spPr/>
      <dgm:t>
        <a:bodyPr/>
        <a:lstStyle/>
        <a:p>
          <a:r>
            <a:rPr lang="en-US" sz="2800" dirty="0"/>
            <a:t>Faster Cycles, Continuous Delivery</a:t>
          </a:r>
        </a:p>
      </dgm:t>
    </dgm:pt>
    <dgm:pt modelId="{C9F88AF6-A187-4714-8632-6350D76D781B}" type="parTrans" cxnId="{B565CF97-0190-4081-B876-1D4F164F0D7A}">
      <dgm:prSet/>
      <dgm:spPr/>
      <dgm:t>
        <a:bodyPr/>
        <a:lstStyle/>
        <a:p>
          <a:endParaRPr lang="en-US"/>
        </a:p>
      </dgm:t>
    </dgm:pt>
    <dgm:pt modelId="{7A5B0E7C-7A3A-401C-AA41-3546109C7248}" type="sibTrans" cxnId="{B565CF97-0190-4081-B876-1D4F164F0D7A}">
      <dgm:prSet/>
      <dgm:spPr/>
      <dgm:t>
        <a:bodyPr/>
        <a:lstStyle/>
        <a:p>
          <a:endParaRPr lang="en-US"/>
        </a:p>
      </dgm:t>
    </dgm:pt>
    <dgm:pt modelId="{597710AB-C544-4839-BCB6-5E3CFCB905C3}">
      <dgm:prSet phldrT="[Text]" custT="1"/>
      <dgm:spPr/>
      <dgm:t>
        <a:bodyPr/>
        <a:lstStyle/>
        <a:p>
          <a:r>
            <a:rPr lang="en-US" sz="2800" dirty="0"/>
            <a:t>Increased Regulation, Data Privacy, Security</a:t>
          </a:r>
        </a:p>
      </dgm:t>
    </dgm:pt>
    <dgm:pt modelId="{B655524E-94E1-402C-8129-2E76E28996B5}" type="parTrans" cxnId="{90EBFC80-2F68-4C32-966F-541D54654C28}">
      <dgm:prSet/>
      <dgm:spPr/>
      <dgm:t>
        <a:bodyPr/>
        <a:lstStyle/>
        <a:p>
          <a:endParaRPr lang="en-US"/>
        </a:p>
      </dgm:t>
    </dgm:pt>
    <dgm:pt modelId="{261455C1-4663-4820-B7FB-1B3EAEB14D3E}" type="sibTrans" cxnId="{90EBFC80-2F68-4C32-966F-541D54654C28}">
      <dgm:prSet/>
      <dgm:spPr/>
      <dgm:t>
        <a:bodyPr/>
        <a:lstStyle/>
        <a:p>
          <a:endParaRPr lang="en-US"/>
        </a:p>
      </dgm:t>
    </dgm:pt>
    <dgm:pt modelId="{9E5BC233-2535-48AF-9923-B668E8CFF6B6}">
      <dgm:prSet phldrT="[Text]" custT="1"/>
      <dgm:spPr/>
      <dgm:t>
        <a:bodyPr/>
        <a:lstStyle/>
        <a:p>
          <a:r>
            <a:rPr lang="en-US" sz="2800" dirty="0"/>
            <a:t>Global Supply Chains of H/W and S/W</a:t>
          </a:r>
        </a:p>
      </dgm:t>
    </dgm:pt>
    <dgm:pt modelId="{3D6B72DA-0686-4CC8-A786-D03A400C7711}" type="parTrans" cxnId="{5476695B-37E5-4F1C-AE3B-9DC8185B256D}">
      <dgm:prSet/>
      <dgm:spPr/>
      <dgm:t>
        <a:bodyPr/>
        <a:lstStyle/>
        <a:p>
          <a:endParaRPr lang="en-US"/>
        </a:p>
      </dgm:t>
    </dgm:pt>
    <dgm:pt modelId="{E9519D8F-7988-486F-8357-3C38E1671FEF}" type="sibTrans" cxnId="{5476695B-37E5-4F1C-AE3B-9DC8185B256D}">
      <dgm:prSet/>
      <dgm:spPr/>
      <dgm:t>
        <a:bodyPr/>
        <a:lstStyle/>
        <a:p>
          <a:endParaRPr lang="en-US"/>
        </a:p>
      </dgm:t>
    </dgm:pt>
    <dgm:pt modelId="{32822CD0-48BA-43B6-94BD-B91B53E87566}">
      <dgm:prSet phldrT="[Text]" custT="1"/>
      <dgm:spPr/>
      <dgm:t>
        <a:bodyPr/>
        <a:lstStyle/>
        <a:p>
          <a:r>
            <a:rPr lang="en-US" sz="2800" dirty="0"/>
            <a:t>Artificial Intelligence &amp; Machine Learning</a:t>
          </a:r>
        </a:p>
      </dgm:t>
    </dgm:pt>
    <dgm:pt modelId="{3DBA7286-AE92-4C0F-BFA8-47319C823724}" type="parTrans" cxnId="{5CC0270C-FB0E-4F81-AF19-AA7A4C34F491}">
      <dgm:prSet/>
      <dgm:spPr/>
      <dgm:t>
        <a:bodyPr/>
        <a:lstStyle/>
        <a:p>
          <a:endParaRPr lang="en-US"/>
        </a:p>
      </dgm:t>
    </dgm:pt>
    <dgm:pt modelId="{046ADEFD-AFFB-42B0-8425-85875A1B8BCC}" type="sibTrans" cxnId="{5CC0270C-FB0E-4F81-AF19-AA7A4C34F491}">
      <dgm:prSet/>
      <dgm:spPr/>
      <dgm:t>
        <a:bodyPr/>
        <a:lstStyle/>
        <a:p>
          <a:endParaRPr lang="en-US"/>
        </a:p>
      </dgm:t>
    </dgm:pt>
    <dgm:pt modelId="{6E9FC9CC-0D22-413B-BFAE-D1A088BE6B07}">
      <dgm:prSet phldrT="[Text]" custT="1"/>
      <dgm:spPr/>
      <dgm:t>
        <a:bodyPr/>
        <a:lstStyle/>
        <a:p>
          <a:r>
            <a:rPr lang="en-US" sz="2800" dirty="0"/>
            <a:t>Data Federation Across Vendors &amp; Suppliers</a:t>
          </a:r>
        </a:p>
      </dgm:t>
    </dgm:pt>
    <dgm:pt modelId="{2EB43FE2-1362-4A32-96FA-2F5A4A1453C7}" type="parTrans" cxnId="{9711116C-A6EB-418F-BBEC-62398EEF2CF5}">
      <dgm:prSet/>
      <dgm:spPr/>
      <dgm:t>
        <a:bodyPr/>
        <a:lstStyle/>
        <a:p>
          <a:endParaRPr lang="en-US"/>
        </a:p>
      </dgm:t>
    </dgm:pt>
    <dgm:pt modelId="{6FE43908-7FCC-47A5-A5A4-DF251D706D77}" type="sibTrans" cxnId="{9711116C-A6EB-418F-BBEC-62398EEF2CF5}">
      <dgm:prSet/>
      <dgm:spPr/>
      <dgm:t>
        <a:bodyPr/>
        <a:lstStyle/>
        <a:p>
          <a:endParaRPr lang="en-US"/>
        </a:p>
      </dgm:t>
    </dgm:pt>
    <dgm:pt modelId="{08EF9C53-33D5-47CF-850B-55B9398B9C90}" type="pres">
      <dgm:prSet presAssocID="{BFDC24C1-9A19-4140-BD5E-DE2F974E7133}" presName="diagram" presStyleCnt="0">
        <dgm:presLayoutVars>
          <dgm:dir/>
          <dgm:resizeHandles val="exact"/>
        </dgm:presLayoutVars>
      </dgm:prSet>
      <dgm:spPr/>
    </dgm:pt>
    <dgm:pt modelId="{DC859BD1-6A45-4BE8-8703-6B9520D10747}" type="pres">
      <dgm:prSet presAssocID="{0481FA1E-FCF6-4582-A20C-DE9F1BF2CB6E}" presName="node" presStyleLbl="node1" presStyleIdx="0" presStyleCnt="5">
        <dgm:presLayoutVars>
          <dgm:bulletEnabled val="1"/>
        </dgm:presLayoutVars>
      </dgm:prSet>
      <dgm:spPr/>
    </dgm:pt>
    <dgm:pt modelId="{FC576110-414C-4FE4-B3DB-D11E3A268F6F}" type="pres">
      <dgm:prSet presAssocID="{7A5B0E7C-7A3A-401C-AA41-3546109C7248}" presName="sibTrans" presStyleCnt="0"/>
      <dgm:spPr/>
    </dgm:pt>
    <dgm:pt modelId="{A00CD88B-F4AB-4D84-8E21-C5E2F7CF2991}" type="pres">
      <dgm:prSet presAssocID="{597710AB-C544-4839-BCB6-5E3CFCB905C3}" presName="node" presStyleLbl="node1" presStyleIdx="1" presStyleCnt="5">
        <dgm:presLayoutVars>
          <dgm:bulletEnabled val="1"/>
        </dgm:presLayoutVars>
      </dgm:prSet>
      <dgm:spPr/>
    </dgm:pt>
    <dgm:pt modelId="{63E308A5-FD45-42C1-8890-495C1A65FDD7}" type="pres">
      <dgm:prSet presAssocID="{261455C1-4663-4820-B7FB-1B3EAEB14D3E}" presName="sibTrans" presStyleCnt="0"/>
      <dgm:spPr/>
    </dgm:pt>
    <dgm:pt modelId="{41011F5E-0D6A-4CCE-9937-4D04A8B9907A}" type="pres">
      <dgm:prSet presAssocID="{9E5BC233-2535-48AF-9923-B668E8CFF6B6}" presName="node" presStyleLbl="node1" presStyleIdx="2" presStyleCnt="5">
        <dgm:presLayoutVars>
          <dgm:bulletEnabled val="1"/>
        </dgm:presLayoutVars>
      </dgm:prSet>
      <dgm:spPr/>
    </dgm:pt>
    <dgm:pt modelId="{2195803C-7110-4873-8964-0C437647E74A}" type="pres">
      <dgm:prSet presAssocID="{E9519D8F-7988-486F-8357-3C38E1671FEF}" presName="sibTrans" presStyleCnt="0"/>
      <dgm:spPr/>
    </dgm:pt>
    <dgm:pt modelId="{2137CF16-1400-4C07-B2B0-962E88E5F65F}" type="pres">
      <dgm:prSet presAssocID="{32822CD0-48BA-43B6-94BD-B91B53E87566}" presName="node" presStyleLbl="node1" presStyleIdx="3" presStyleCnt="5">
        <dgm:presLayoutVars>
          <dgm:bulletEnabled val="1"/>
        </dgm:presLayoutVars>
      </dgm:prSet>
      <dgm:spPr/>
    </dgm:pt>
    <dgm:pt modelId="{9306C651-7D2F-4CFB-B466-F5C70F835F1A}" type="pres">
      <dgm:prSet presAssocID="{046ADEFD-AFFB-42B0-8425-85875A1B8BCC}" presName="sibTrans" presStyleCnt="0"/>
      <dgm:spPr/>
    </dgm:pt>
    <dgm:pt modelId="{F0255510-B88E-461E-8892-B58132144919}" type="pres">
      <dgm:prSet presAssocID="{6E9FC9CC-0D22-413B-BFAE-D1A088BE6B07}" presName="node" presStyleLbl="node1" presStyleIdx="4" presStyleCnt="5">
        <dgm:presLayoutVars>
          <dgm:bulletEnabled val="1"/>
        </dgm:presLayoutVars>
      </dgm:prSet>
      <dgm:spPr/>
    </dgm:pt>
  </dgm:ptLst>
  <dgm:cxnLst>
    <dgm:cxn modelId="{5CC0270C-FB0E-4F81-AF19-AA7A4C34F491}" srcId="{BFDC24C1-9A19-4140-BD5E-DE2F974E7133}" destId="{32822CD0-48BA-43B6-94BD-B91B53E87566}" srcOrd="3" destOrd="0" parTransId="{3DBA7286-AE92-4C0F-BFA8-47319C823724}" sibTransId="{046ADEFD-AFFB-42B0-8425-85875A1B8BCC}"/>
    <dgm:cxn modelId="{FA303F18-232C-46D2-969A-44A6301D2187}" type="presOf" srcId="{32822CD0-48BA-43B6-94BD-B91B53E87566}" destId="{2137CF16-1400-4C07-B2B0-962E88E5F65F}" srcOrd="0" destOrd="0" presId="urn:microsoft.com/office/officeart/2005/8/layout/default"/>
    <dgm:cxn modelId="{5476695B-37E5-4F1C-AE3B-9DC8185B256D}" srcId="{BFDC24C1-9A19-4140-BD5E-DE2F974E7133}" destId="{9E5BC233-2535-48AF-9923-B668E8CFF6B6}" srcOrd="2" destOrd="0" parTransId="{3D6B72DA-0686-4CC8-A786-D03A400C7711}" sibTransId="{E9519D8F-7988-486F-8357-3C38E1671FEF}"/>
    <dgm:cxn modelId="{C7B12641-565C-4488-AD58-82C300AB0764}" type="presOf" srcId="{6E9FC9CC-0D22-413B-BFAE-D1A088BE6B07}" destId="{F0255510-B88E-461E-8892-B58132144919}" srcOrd="0" destOrd="0" presId="urn:microsoft.com/office/officeart/2005/8/layout/default"/>
    <dgm:cxn modelId="{9711116C-A6EB-418F-BBEC-62398EEF2CF5}" srcId="{BFDC24C1-9A19-4140-BD5E-DE2F974E7133}" destId="{6E9FC9CC-0D22-413B-BFAE-D1A088BE6B07}" srcOrd="4" destOrd="0" parTransId="{2EB43FE2-1362-4A32-96FA-2F5A4A1453C7}" sibTransId="{6FE43908-7FCC-47A5-A5A4-DF251D706D77}"/>
    <dgm:cxn modelId="{90EBFC80-2F68-4C32-966F-541D54654C28}" srcId="{BFDC24C1-9A19-4140-BD5E-DE2F974E7133}" destId="{597710AB-C544-4839-BCB6-5E3CFCB905C3}" srcOrd="1" destOrd="0" parTransId="{B655524E-94E1-402C-8129-2E76E28996B5}" sibTransId="{261455C1-4663-4820-B7FB-1B3EAEB14D3E}"/>
    <dgm:cxn modelId="{B565CF97-0190-4081-B876-1D4F164F0D7A}" srcId="{BFDC24C1-9A19-4140-BD5E-DE2F974E7133}" destId="{0481FA1E-FCF6-4582-A20C-DE9F1BF2CB6E}" srcOrd="0" destOrd="0" parTransId="{C9F88AF6-A187-4714-8632-6350D76D781B}" sibTransId="{7A5B0E7C-7A3A-401C-AA41-3546109C7248}"/>
    <dgm:cxn modelId="{7C1A0FAB-0B27-4AC4-A2F1-AD216C34565A}" type="presOf" srcId="{0481FA1E-FCF6-4582-A20C-DE9F1BF2CB6E}" destId="{DC859BD1-6A45-4BE8-8703-6B9520D10747}" srcOrd="0" destOrd="0" presId="urn:microsoft.com/office/officeart/2005/8/layout/default"/>
    <dgm:cxn modelId="{54D3A6B0-C988-413A-983B-B8AD08BF61A6}" type="presOf" srcId="{9E5BC233-2535-48AF-9923-B668E8CFF6B6}" destId="{41011F5E-0D6A-4CCE-9937-4D04A8B9907A}" srcOrd="0" destOrd="0" presId="urn:microsoft.com/office/officeart/2005/8/layout/default"/>
    <dgm:cxn modelId="{406DFADF-C89E-4BE2-A189-EDBF608C2B32}" type="presOf" srcId="{BFDC24C1-9A19-4140-BD5E-DE2F974E7133}" destId="{08EF9C53-33D5-47CF-850B-55B9398B9C90}" srcOrd="0" destOrd="0" presId="urn:microsoft.com/office/officeart/2005/8/layout/default"/>
    <dgm:cxn modelId="{4B8F34FA-CE2E-4CB8-9A01-47C86ED63E1E}" type="presOf" srcId="{597710AB-C544-4839-BCB6-5E3CFCB905C3}" destId="{A00CD88B-F4AB-4D84-8E21-C5E2F7CF2991}" srcOrd="0" destOrd="0" presId="urn:microsoft.com/office/officeart/2005/8/layout/default"/>
    <dgm:cxn modelId="{116F2959-0309-4445-9290-136D9FBBC036}" type="presParOf" srcId="{08EF9C53-33D5-47CF-850B-55B9398B9C90}" destId="{DC859BD1-6A45-4BE8-8703-6B9520D10747}" srcOrd="0" destOrd="0" presId="urn:microsoft.com/office/officeart/2005/8/layout/default"/>
    <dgm:cxn modelId="{BA089EBF-95F0-4A42-B75D-77D3EE7DFDCC}" type="presParOf" srcId="{08EF9C53-33D5-47CF-850B-55B9398B9C90}" destId="{FC576110-414C-4FE4-B3DB-D11E3A268F6F}" srcOrd="1" destOrd="0" presId="urn:microsoft.com/office/officeart/2005/8/layout/default"/>
    <dgm:cxn modelId="{2AC697EF-CF19-4FD2-8BEF-FFADBB683EE4}" type="presParOf" srcId="{08EF9C53-33D5-47CF-850B-55B9398B9C90}" destId="{A00CD88B-F4AB-4D84-8E21-C5E2F7CF2991}" srcOrd="2" destOrd="0" presId="urn:microsoft.com/office/officeart/2005/8/layout/default"/>
    <dgm:cxn modelId="{D47CC2BD-3070-458C-AE6D-32F7AAC9B4CE}" type="presParOf" srcId="{08EF9C53-33D5-47CF-850B-55B9398B9C90}" destId="{63E308A5-FD45-42C1-8890-495C1A65FDD7}" srcOrd="3" destOrd="0" presId="urn:microsoft.com/office/officeart/2005/8/layout/default"/>
    <dgm:cxn modelId="{8C45EA5C-CEEE-4CD2-85E9-D78E23433A1F}" type="presParOf" srcId="{08EF9C53-33D5-47CF-850B-55B9398B9C90}" destId="{41011F5E-0D6A-4CCE-9937-4D04A8B9907A}" srcOrd="4" destOrd="0" presId="urn:microsoft.com/office/officeart/2005/8/layout/default"/>
    <dgm:cxn modelId="{95435CE4-8275-4E02-AE5E-31BA00C0DE24}" type="presParOf" srcId="{08EF9C53-33D5-47CF-850B-55B9398B9C90}" destId="{2195803C-7110-4873-8964-0C437647E74A}" srcOrd="5" destOrd="0" presId="urn:microsoft.com/office/officeart/2005/8/layout/default"/>
    <dgm:cxn modelId="{25B59203-436C-4976-83DE-FAA46329B034}" type="presParOf" srcId="{08EF9C53-33D5-47CF-850B-55B9398B9C90}" destId="{2137CF16-1400-4C07-B2B0-962E88E5F65F}" srcOrd="6" destOrd="0" presId="urn:microsoft.com/office/officeart/2005/8/layout/default"/>
    <dgm:cxn modelId="{D32BA949-208E-49A0-B3DC-D8F74FD7C916}" type="presParOf" srcId="{08EF9C53-33D5-47CF-850B-55B9398B9C90}" destId="{9306C651-7D2F-4CFB-B466-F5C70F835F1A}" srcOrd="7" destOrd="0" presId="urn:microsoft.com/office/officeart/2005/8/layout/default"/>
    <dgm:cxn modelId="{7338FD00-96D6-4FBE-B0A5-7FBE9B2657A5}" type="presParOf" srcId="{08EF9C53-33D5-47CF-850B-55B9398B9C90}" destId="{F0255510-B88E-461E-8892-B581321449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19DDE-3105-4A11-802D-1A28EB6DD82A}" type="doc">
      <dgm:prSet loTypeId="urn:microsoft.com/office/officeart/2005/8/layout/pyramid1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2656ADD-B862-4336-A78B-B484C416622A}">
      <dgm:prSet phldrT="[Text]" custT="1"/>
      <dgm:spPr/>
      <dgm:t>
        <a:bodyPr/>
        <a:lstStyle/>
        <a:p>
          <a:r>
            <a:rPr lang="en-US" sz="1600" b="1" baseline="0" dirty="0">
              <a:latin typeface="+mj-lt"/>
            </a:rPr>
            <a:t>Team</a:t>
          </a:r>
        </a:p>
      </dgm:t>
    </dgm:pt>
    <dgm:pt modelId="{2B4B3334-E9A7-4E8A-8C2A-4716FA7D4839}" type="parTrans" cxnId="{C49C8FAE-BE38-4273-931C-4D3011504AF8}">
      <dgm:prSet/>
      <dgm:spPr/>
      <dgm:t>
        <a:bodyPr/>
        <a:lstStyle/>
        <a:p>
          <a:endParaRPr lang="en-US"/>
        </a:p>
      </dgm:t>
    </dgm:pt>
    <dgm:pt modelId="{3B0D8ADB-EA3C-48B1-9452-17136F0AED8A}" type="sibTrans" cxnId="{C49C8FAE-BE38-4273-931C-4D3011504AF8}">
      <dgm:prSet/>
      <dgm:spPr/>
      <dgm:t>
        <a:bodyPr/>
        <a:lstStyle/>
        <a:p>
          <a:endParaRPr lang="en-US"/>
        </a:p>
      </dgm:t>
    </dgm:pt>
    <dgm:pt modelId="{ED6C4F95-5A4B-4F02-BAAE-A00E01ECB4C4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Teams</a:t>
          </a:r>
          <a:endParaRPr lang="en-US" sz="3800" b="1" dirty="0">
            <a:latin typeface="+mj-lt"/>
          </a:endParaRPr>
        </a:p>
      </dgm:t>
    </dgm:pt>
    <dgm:pt modelId="{D4DFA5E3-C477-4FD8-9B36-40D0C4392A13}" type="parTrans" cxnId="{1FA1DD3B-6D4B-40EE-B637-32F86F38556C}">
      <dgm:prSet/>
      <dgm:spPr/>
      <dgm:t>
        <a:bodyPr/>
        <a:lstStyle/>
        <a:p>
          <a:endParaRPr lang="en-US"/>
        </a:p>
      </dgm:t>
    </dgm:pt>
    <dgm:pt modelId="{06A6C8F0-C03E-4834-B893-DB8896094BEF}" type="sibTrans" cxnId="{1FA1DD3B-6D4B-40EE-B637-32F86F38556C}">
      <dgm:prSet/>
      <dgm:spPr/>
      <dgm:t>
        <a:bodyPr/>
        <a:lstStyle/>
        <a:p>
          <a:endParaRPr lang="en-US"/>
        </a:p>
      </dgm:t>
    </dgm:pt>
    <dgm:pt modelId="{20874E14-3986-4662-AEA7-4A7C6345C4EF}">
      <dgm:prSet phldrT="[Text]" custT="1"/>
      <dgm:spPr/>
      <dgm:t>
        <a:bodyPr/>
        <a:lstStyle/>
        <a:p>
          <a:r>
            <a:rPr lang="en-US" sz="2400" b="1" dirty="0">
              <a:latin typeface="+mj-lt"/>
            </a:rPr>
            <a:t>Departments</a:t>
          </a:r>
        </a:p>
      </dgm:t>
    </dgm:pt>
    <dgm:pt modelId="{0F04AC22-9710-4E62-975D-779461C4FFDD}" type="parTrans" cxnId="{7167F59F-495E-49CE-B726-BDBA023F1E61}">
      <dgm:prSet/>
      <dgm:spPr/>
      <dgm:t>
        <a:bodyPr/>
        <a:lstStyle/>
        <a:p>
          <a:endParaRPr lang="en-US"/>
        </a:p>
      </dgm:t>
    </dgm:pt>
    <dgm:pt modelId="{A18D99D0-9139-4F6D-A632-EC9B5A3EC7F8}" type="sibTrans" cxnId="{7167F59F-495E-49CE-B726-BDBA023F1E61}">
      <dgm:prSet/>
      <dgm:spPr/>
      <dgm:t>
        <a:bodyPr/>
        <a:lstStyle/>
        <a:p>
          <a:endParaRPr lang="en-US"/>
        </a:p>
      </dgm:t>
    </dgm:pt>
    <dgm:pt modelId="{8C119ABF-F8E5-4ECE-BB34-B115A840B886}">
      <dgm:prSet phldrT="[Text]" custT="1"/>
      <dgm:spPr/>
      <dgm:t>
        <a:bodyPr/>
        <a:lstStyle/>
        <a:p>
          <a:r>
            <a:rPr lang="en-US" sz="3600" b="1" dirty="0">
              <a:latin typeface="+mj-lt"/>
            </a:rPr>
            <a:t>Org Units</a:t>
          </a:r>
        </a:p>
      </dgm:t>
    </dgm:pt>
    <dgm:pt modelId="{9A1C271F-7B0D-4EA6-9D70-9737EDBA3E47}" type="parTrans" cxnId="{23F5D320-B300-4432-A815-7A3104054866}">
      <dgm:prSet/>
      <dgm:spPr/>
      <dgm:t>
        <a:bodyPr/>
        <a:lstStyle/>
        <a:p>
          <a:endParaRPr lang="en-US"/>
        </a:p>
      </dgm:t>
    </dgm:pt>
    <dgm:pt modelId="{93BB51E0-A7A6-48AA-8636-47B6B4B5B1B6}" type="sibTrans" cxnId="{23F5D320-B300-4432-A815-7A3104054866}">
      <dgm:prSet/>
      <dgm:spPr/>
      <dgm:t>
        <a:bodyPr/>
        <a:lstStyle/>
        <a:p>
          <a:endParaRPr lang="en-US"/>
        </a:p>
      </dgm:t>
    </dgm:pt>
    <dgm:pt modelId="{F9D2AD8F-DAF2-4712-AFA2-6A5E4BD6F0E9}" type="pres">
      <dgm:prSet presAssocID="{45919DDE-3105-4A11-802D-1A28EB6DD82A}" presName="Name0" presStyleCnt="0">
        <dgm:presLayoutVars>
          <dgm:dir/>
          <dgm:animLvl val="lvl"/>
          <dgm:resizeHandles val="exact"/>
        </dgm:presLayoutVars>
      </dgm:prSet>
      <dgm:spPr/>
    </dgm:pt>
    <dgm:pt modelId="{ACDCD034-FF1E-435C-BD7F-4C55B1800E26}" type="pres">
      <dgm:prSet presAssocID="{12656ADD-B862-4336-A78B-B484C416622A}" presName="Name8" presStyleCnt="0"/>
      <dgm:spPr/>
    </dgm:pt>
    <dgm:pt modelId="{856F5A4F-8CBD-4AA6-AD8A-43BE424E30FB}" type="pres">
      <dgm:prSet presAssocID="{12656ADD-B862-4336-A78B-B484C416622A}" presName="level" presStyleLbl="node1" presStyleIdx="0" presStyleCnt="4">
        <dgm:presLayoutVars>
          <dgm:chMax val="1"/>
          <dgm:bulletEnabled val="1"/>
        </dgm:presLayoutVars>
      </dgm:prSet>
      <dgm:spPr/>
    </dgm:pt>
    <dgm:pt modelId="{90E4574E-B314-4141-89DC-6CDA580E1733}" type="pres">
      <dgm:prSet presAssocID="{12656ADD-B862-4336-A78B-B484C41662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2969339-D180-4875-AA27-B6B6F7CF9F83}" type="pres">
      <dgm:prSet presAssocID="{ED6C4F95-5A4B-4F02-BAAE-A00E01ECB4C4}" presName="Name8" presStyleCnt="0"/>
      <dgm:spPr/>
    </dgm:pt>
    <dgm:pt modelId="{CAF899A0-50C3-4BC3-86EF-61628243B2DE}" type="pres">
      <dgm:prSet presAssocID="{ED6C4F95-5A4B-4F02-BAAE-A00E01ECB4C4}" presName="level" presStyleLbl="node1" presStyleIdx="1" presStyleCnt="4">
        <dgm:presLayoutVars>
          <dgm:chMax val="1"/>
          <dgm:bulletEnabled val="1"/>
        </dgm:presLayoutVars>
      </dgm:prSet>
      <dgm:spPr/>
    </dgm:pt>
    <dgm:pt modelId="{E6B45DC7-03D6-4750-B414-7A3A7D6D4745}" type="pres">
      <dgm:prSet presAssocID="{ED6C4F95-5A4B-4F02-BAAE-A00E01ECB4C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B89967B-61D8-41B9-9593-62DC20CE578C}" type="pres">
      <dgm:prSet presAssocID="{20874E14-3986-4662-AEA7-4A7C6345C4EF}" presName="Name8" presStyleCnt="0"/>
      <dgm:spPr/>
    </dgm:pt>
    <dgm:pt modelId="{2453D48F-9438-47D8-9FAB-D182BE8F8B66}" type="pres">
      <dgm:prSet presAssocID="{20874E14-3986-4662-AEA7-4A7C6345C4EF}" presName="level" presStyleLbl="node1" presStyleIdx="2" presStyleCnt="4">
        <dgm:presLayoutVars>
          <dgm:chMax val="1"/>
          <dgm:bulletEnabled val="1"/>
        </dgm:presLayoutVars>
      </dgm:prSet>
      <dgm:spPr/>
    </dgm:pt>
    <dgm:pt modelId="{5DCF4425-0EC5-426F-B25E-FD4A0B55DEF5}" type="pres">
      <dgm:prSet presAssocID="{20874E14-3986-4662-AEA7-4A7C6345C4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66074A-2FE8-4BAB-A6FD-426300DB6F53}" type="pres">
      <dgm:prSet presAssocID="{8C119ABF-F8E5-4ECE-BB34-B115A840B886}" presName="Name8" presStyleCnt="0"/>
      <dgm:spPr/>
    </dgm:pt>
    <dgm:pt modelId="{E861807F-C8E9-4B0A-8828-9DE61FA33A33}" type="pres">
      <dgm:prSet presAssocID="{8C119ABF-F8E5-4ECE-BB34-B115A840B886}" presName="level" presStyleLbl="node1" presStyleIdx="3" presStyleCnt="4">
        <dgm:presLayoutVars>
          <dgm:chMax val="1"/>
          <dgm:bulletEnabled val="1"/>
        </dgm:presLayoutVars>
      </dgm:prSet>
      <dgm:spPr/>
    </dgm:pt>
    <dgm:pt modelId="{51AC022A-7D60-4C12-8D0D-7038DB672B1E}" type="pres">
      <dgm:prSet presAssocID="{8C119ABF-F8E5-4ECE-BB34-B115A840B88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3F5D320-B300-4432-A815-7A3104054866}" srcId="{45919DDE-3105-4A11-802D-1A28EB6DD82A}" destId="{8C119ABF-F8E5-4ECE-BB34-B115A840B886}" srcOrd="3" destOrd="0" parTransId="{9A1C271F-7B0D-4EA6-9D70-9737EDBA3E47}" sibTransId="{93BB51E0-A7A6-48AA-8636-47B6B4B5B1B6}"/>
    <dgm:cxn modelId="{856E4532-8390-46B4-841F-1C2E8B1AD4E5}" type="presOf" srcId="{ED6C4F95-5A4B-4F02-BAAE-A00E01ECB4C4}" destId="{CAF899A0-50C3-4BC3-86EF-61628243B2DE}" srcOrd="0" destOrd="0" presId="urn:microsoft.com/office/officeart/2005/8/layout/pyramid1"/>
    <dgm:cxn modelId="{1FA1DD3B-6D4B-40EE-B637-32F86F38556C}" srcId="{45919DDE-3105-4A11-802D-1A28EB6DD82A}" destId="{ED6C4F95-5A4B-4F02-BAAE-A00E01ECB4C4}" srcOrd="1" destOrd="0" parTransId="{D4DFA5E3-C477-4FD8-9B36-40D0C4392A13}" sibTransId="{06A6C8F0-C03E-4834-B893-DB8896094BEF}"/>
    <dgm:cxn modelId="{54F9FE45-B619-47F4-BC4E-613FAB2AA20B}" type="presOf" srcId="{8C119ABF-F8E5-4ECE-BB34-B115A840B886}" destId="{51AC022A-7D60-4C12-8D0D-7038DB672B1E}" srcOrd="1" destOrd="0" presId="urn:microsoft.com/office/officeart/2005/8/layout/pyramid1"/>
    <dgm:cxn modelId="{DB744C70-356B-4EAC-9AAE-3042D3F43028}" type="presOf" srcId="{20874E14-3986-4662-AEA7-4A7C6345C4EF}" destId="{5DCF4425-0EC5-426F-B25E-FD4A0B55DEF5}" srcOrd="1" destOrd="0" presId="urn:microsoft.com/office/officeart/2005/8/layout/pyramid1"/>
    <dgm:cxn modelId="{0AF26D52-E93A-42F0-8983-47EE94445BC2}" type="presOf" srcId="{8C119ABF-F8E5-4ECE-BB34-B115A840B886}" destId="{E861807F-C8E9-4B0A-8828-9DE61FA33A33}" srcOrd="0" destOrd="0" presId="urn:microsoft.com/office/officeart/2005/8/layout/pyramid1"/>
    <dgm:cxn modelId="{94166779-1AB2-4FDF-A541-19651FB4C7FD}" type="presOf" srcId="{12656ADD-B862-4336-A78B-B484C416622A}" destId="{90E4574E-B314-4141-89DC-6CDA580E1733}" srcOrd="1" destOrd="0" presId="urn:microsoft.com/office/officeart/2005/8/layout/pyramid1"/>
    <dgm:cxn modelId="{64A2389D-5F78-4D39-A3B5-0B05960B90B7}" type="presOf" srcId="{45919DDE-3105-4A11-802D-1A28EB6DD82A}" destId="{F9D2AD8F-DAF2-4712-AFA2-6A5E4BD6F0E9}" srcOrd="0" destOrd="0" presId="urn:microsoft.com/office/officeart/2005/8/layout/pyramid1"/>
    <dgm:cxn modelId="{7167F59F-495E-49CE-B726-BDBA023F1E61}" srcId="{45919DDE-3105-4A11-802D-1A28EB6DD82A}" destId="{20874E14-3986-4662-AEA7-4A7C6345C4EF}" srcOrd="2" destOrd="0" parTransId="{0F04AC22-9710-4E62-975D-779461C4FFDD}" sibTransId="{A18D99D0-9139-4F6D-A632-EC9B5A3EC7F8}"/>
    <dgm:cxn modelId="{C49C8FAE-BE38-4273-931C-4D3011504AF8}" srcId="{45919DDE-3105-4A11-802D-1A28EB6DD82A}" destId="{12656ADD-B862-4336-A78B-B484C416622A}" srcOrd="0" destOrd="0" parTransId="{2B4B3334-E9A7-4E8A-8C2A-4716FA7D4839}" sibTransId="{3B0D8ADB-EA3C-48B1-9452-17136F0AED8A}"/>
    <dgm:cxn modelId="{0E15C1BF-ED3B-4B25-B9CD-314D38AC9F20}" type="presOf" srcId="{12656ADD-B862-4336-A78B-B484C416622A}" destId="{856F5A4F-8CBD-4AA6-AD8A-43BE424E30FB}" srcOrd="0" destOrd="0" presId="urn:microsoft.com/office/officeart/2005/8/layout/pyramid1"/>
    <dgm:cxn modelId="{AC0E22D3-4BFF-491E-9E20-D82A090D41D0}" type="presOf" srcId="{ED6C4F95-5A4B-4F02-BAAE-A00E01ECB4C4}" destId="{E6B45DC7-03D6-4750-B414-7A3A7D6D4745}" srcOrd="1" destOrd="0" presId="urn:microsoft.com/office/officeart/2005/8/layout/pyramid1"/>
    <dgm:cxn modelId="{3D716BF1-834D-4615-8E88-F5911017240B}" type="presOf" srcId="{20874E14-3986-4662-AEA7-4A7C6345C4EF}" destId="{2453D48F-9438-47D8-9FAB-D182BE8F8B66}" srcOrd="0" destOrd="0" presId="urn:microsoft.com/office/officeart/2005/8/layout/pyramid1"/>
    <dgm:cxn modelId="{795B414C-2D5D-47AF-93B2-9CDEB623437D}" type="presParOf" srcId="{F9D2AD8F-DAF2-4712-AFA2-6A5E4BD6F0E9}" destId="{ACDCD034-FF1E-435C-BD7F-4C55B1800E26}" srcOrd="0" destOrd="0" presId="urn:microsoft.com/office/officeart/2005/8/layout/pyramid1"/>
    <dgm:cxn modelId="{C772E329-5495-4577-BD31-FFCEB8D0F1C7}" type="presParOf" srcId="{ACDCD034-FF1E-435C-BD7F-4C55B1800E26}" destId="{856F5A4F-8CBD-4AA6-AD8A-43BE424E30FB}" srcOrd="0" destOrd="0" presId="urn:microsoft.com/office/officeart/2005/8/layout/pyramid1"/>
    <dgm:cxn modelId="{36D966AB-8A91-43CD-BC6C-874E7906545B}" type="presParOf" srcId="{ACDCD034-FF1E-435C-BD7F-4C55B1800E26}" destId="{90E4574E-B314-4141-89DC-6CDA580E1733}" srcOrd="1" destOrd="0" presId="urn:microsoft.com/office/officeart/2005/8/layout/pyramid1"/>
    <dgm:cxn modelId="{70AB3DC9-9912-4D0D-A95D-7C8F8F4FE719}" type="presParOf" srcId="{F9D2AD8F-DAF2-4712-AFA2-6A5E4BD6F0E9}" destId="{C2969339-D180-4875-AA27-B6B6F7CF9F83}" srcOrd="1" destOrd="0" presId="urn:microsoft.com/office/officeart/2005/8/layout/pyramid1"/>
    <dgm:cxn modelId="{69B023DC-E420-4AB5-BE53-F5DD2D2511D5}" type="presParOf" srcId="{C2969339-D180-4875-AA27-B6B6F7CF9F83}" destId="{CAF899A0-50C3-4BC3-86EF-61628243B2DE}" srcOrd="0" destOrd="0" presId="urn:microsoft.com/office/officeart/2005/8/layout/pyramid1"/>
    <dgm:cxn modelId="{250016D5-CC49-499A-A1CC-CD25B97329EE}" type="presParOf" srcId="{C2969339-D180-4875-AA27-B6B6F7CF9F83}" destId="{E6B45DC7-03D6-4750-B414-7A3A7D6D4745}" srcOrd="1" destOrd="0" presId="urn:microsoft.com/office/officeart/2005/8/layout/pyramid1"/>
    <dgm:cxn modelId="{A2837759-0111-437D-A119-0B6D5FA36493}" type="presParOf" srcId="{F9D2AD8F-DAF2-4712-AFA2-6A5E4BD6F0E9}" destId="{FB89967B-61D8-41B9-9593-62DC20CE578C}" srcOrd="2" destOrd="0" presId="urn:microsoft.com/office/officeart/2005/8/layout/pyramid1"/>
    <dgm:cxn modelId="{8A47C148-8521-41AF-BF01-167C6D116632}" type="presParOf" srcId="{FB89967B-61D8-41B9-9593-62DC20CE578C}" destId="{2453D48F-9438-47D8-9FAB-D182BE8F8B66}" srcOrd="0" destOrd="0" presId="urn:microsoft.com/office/officeart/2005/8/layout/pyramid1"/>
    <dgm:cxn modelId="{5D4769E4-FBB0-497F-B085-4C3D66CF0850}" type="presParOf" srcId="{FB89967B-61D8-41B9-9593-62DC20CE578C}" destId="{5DCF4425-0EC5-426F-B25E-FD4A0B55DEF5}" srcOrd="1" destOrd="0" presId="urn:microsoft.com/office/officeart/2005/8/layout/pyramid1"/>
    <dgm:cxn modelId="{107F7BA4-CECF-451D-8A3A-5870AFB8311E}" type="presParOf" srcId="{F9D2AD8F-DAF2-4712-AFA2-6A5E4BD6F0E9}" destId="{1466074A-2FE8-4BAB-A6FD-426300DB6F53}" srcOrd="3" destOrd="0" presId="urn:microsoft.com/office/officeart/2005/8/layout/pyramid1"/>
    <dgm:cxn modelId="{10786304-4DA3-4C24-9A03-F35F87B6EF12}" type="presParOf" srcId="{1466074A-2FE8-4BAB-A6FD-426300DB6F53}" destId="{E861807F-C8E9-4B0A-8828-9DE61FA33A33}" srcOrd="0" destOrd="0" presId="urn:microsoft.com/office/officeart/2005/8/layout/pyramid1"/>
    <dgm:cxn modelId="{1D779C1F-BC52-4A25-8857-2EF8A718C287}" type="presParOf" srcId="{1466074A-2FE8-4BAB-A6FD-426300DB6F53}" destId="{51AC022A-7D60-4C12-8D0D-7038DB672B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919DDE-3105-4A11-802D-1A28EB6DD82A}" type="doc">
      <dgm:prSet loTypeId="urn:microsoft.com/office/officeart/2005/8/layout/pyramid3" loCatId="pyramid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D6C4F95-5A4B-4F02-BAAE-A00E01ECB4C4}">
      <dgm:prSet phldrT="[Text]" custT="1"/>
      <dgm:spPr/>
      <dgm:t>
        <a:bodyPr/>
        <a:lstStyle/>
        <a:p>
          <a:r>
            <a:rPr lang="en-US" sz="3600" b="1" dirty="0">
              <a:latin typeface="+mj-lt"/>
            </a:rPr>
            <a:t>Org Units</a:t>
          </a:r>
        </a:p>
      </dgm:t>
    </dgm:pt>
    <dgm:pt modelId="{D4DFA5E3-C477-4FD8-9B36-40D0C4392A13}" type="parTrans" cxnId="{1FA1DD3B-6D4B-40EE-B637-32F86F38556C}">
      <dgm:prSet/>
      <dgm:spPr/>
      <dgm:t>
        <a:bodyPr/>
        <a:lstStyle/>
        <a:p>
          <a:endParaRPr lang="en-US"/>
        </a:p>
      </dgm:t>
    </dgm:pt>
    <dgm:pt modelId="{06A6C8F0-C03E-4834-B893-DB8896094BEF}" type="sibTrans" cxnId="{1FA1DD3B-6D4B-40EE-B637-32F86F38556C}">
      <dgm:prSet/>
      <dgm:spPr/>
      <dgm:t>
        <a:bodyPr/>
        <a:lstStyle/>
        <a:p>
          <a:endParaRPr lang="en-US"/>
        </a:p>
      </dgm:t>
    </dgm:pt>
    <dgm:pt modelId="{20874E14-3986-4662-AEA7-4A7C6345C4EF}">
      <dgm:prSet phldrT="[Text]" custT="1"/>
      <dgm:spPr/>
      <dgm:t>
        <a:bodyPr/>
        <a:lstStyle/>
        <a:p>
          <a:r>
            <a:rPr lang="en-US" sz="2400" b="1" dirty="0">
              <a:latin typeface="+mj-lt"/>
            </a:rPr>
            <a:t>Departments</a:t>
          </a:r>
        </a:p>
      </dgm:t>
    </dgm:pt>
    <dgm:pt modelId="{0F04AC22-9710-4E62-975D-779461C4FFDD}" type="parTrans" cxnId="{7167F59F-495E-49CE-B726-BDBA023F1E61}">
      <dgm:prSet/>
      <dgm:spPr/>
      <dgm:t>
        <a:bodyPr/>
        <a:lstStyle/>
        <a:p>
          <a:endParaRPr lang="en-US"/>
        </a:p>
      </dgm:t>
    </dgm:pt>
    <dgm:pt modelId="{A18D99D0-9139-4F6D-A632-EC9B5A3EC7F8}" type="sibTrans" cxnId="{7167F59F-495E-49CE-B726-BDBA023F1E61}">
      <dgm:prSet/>
      <dgm:spPr/>
      <dgm:t>
        <a:bodyPr/>
        <a:lstStyle/>
        <a:p>
          <a:endParaRPr lang="en-US"/>
        </a:p>
      </dgm:t>
    </dgm:pt>
    <dgm:pt modelId="{8C119ABF-F8E5-4ECE-BB34-B115A840B886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Teams</a:t>
          </a:r>
        </a:p>
      </dgm:t>
    </dgm:pt>
    <dgm:pt modelId="{9A1C271F-7B0D-4EA6-9D70-9737EDBA3E47}" type="parTrans" cxnId="{23F5D320-B300-4432-A815-7A3104054866}">
      <dgm:prSet/>
      <dgm:spPr/>
      <dgm:t>
        <a:bodyPr/>
        <a:lstStyle/>
        <a:p>
          <a:endParaRPr lang="en-US"/>
        </a:p>
      </dgm:t>
    </dgm:pt>
    <dgm:pt modelId="{93BB51E0-A7A6-48AA-8636-47B6B4B5B1B6}" type="sibTrans" cxnId="{23F5D320-B300-4432-A815-7A3104054866}">
      <dgm:prSet/>
      <dgm:spPr/>
      <dgm:t>
        <a:bodyPr/>
        <a:lstStyle/>
        <a:p>
          <a:endParaRPr lang="en-US"/>
        </a:p>
      </dgm:t>
    </dgm:pt>
    <dgm:pt modelId="{69AD7355-7B51-4A12-85C6-BA930B0F26DB}">
      <dgm:prSet phldrT="[Text]" custT="1"/>
      <dgm:spPr/>
      <dgm:t>
        <a:bodyPr/>
        <a:lstStyle/>
        <a:p>
          <a:r>
            <a:rPr lang="en-US" sz="1600" b="1" dirty="0">
              <a:latin typeface="+mj-lt"/>
            </a:rPr>
            <a:t>Team</a:t>
          </a:r>
        </a:p>
      </dgm:t>
    </dgm:pt>
    <dgm:pt modelId="{AFD49E32-24BF-4559-9F76-37B907E00108}" type="parTrans" cxnId="{5D2F38D1-5B1D-4E6B-8C00-4528E41C7890}">
      <dgm:prSet/>
      <dgm:spPr/>
      <dgm:t>
        <a:bodyPr/>
        <a:lstStyle/>
        <a:p>
          <a:endParaRPr lang="en-US"/>
        </a:p>
      </dgm:t>
    </dgm:pt>
    <dgm:pt modelId="{18D29742-EE3E-4F07-BB1B-F7BAA263579F}" type="sibTrans" cxnId="{5D2F38D1-5B1D-4E6B-8C00-4528E41C7890}">
      <dgm:prSet/>
      <dgm:spPr/>
      <dgm:t>
        <a:bodyPr/>
        <a:lstStyle/>
        <a:p>
          <a:endParaRPr lang="en-US"/>
        </a:p>
      </dgm:t>
    </dgm:pt>
    <dgm:pt modelId="{529688B9-D50D-4F36-88F5-AE91D82C8FDD}" type="pres">
      <dgm:prSet presAssocID="{45919DDE-3105-4A11-802D-1A28EB6DD82A}" presName="Name0" presStyleCnt="0">
        <dgm:presLayoutVars>
          <dgm:dir/>
          <dgm:animLvl val="lvl"/>
          <dgm:resizeHandles val="exact"/>
        </dgm:presLayoutVars>
      </dgm:prSet>
      <dgm:spPr/>
    </dgm:pt>
    <dgm:pt modelId="{493AF5BF-7114-4482-84BC-83D9B347C73F}" type="pres">
      <dgm:prSet presAssocID="{ED6C4F95-5A4B-4F02-BAAE-A00E01ECB4C4}" presName="Name8" presStyleCnt="0"/>
      <dgm:spPr/>
    </dgm:pt>
    <dgm:pt modelId="{1F9D4AB1-3D62-44EA-8F72-25E076E1CDE0}" type="pres">
      <dgm:prSet presAssocID="{ED6C4F95-5A4B-4F02-BAAE-A00E01ECB4C4}" presName="level" presStyleLbl="node1" presStyleIdx="0" presStyleCnt="4">
        <dgm:presLayoutVars>
          <dgm:chMax val="1"/>
          <dgm:bulletEnabled val="1"/>
        </dgm:presLayoutVars>
      </dgm:prSet>
      <dgm:spPr/>
    </dgm:pt>
    <dgm:pt modelId="{CFAC57CC-B876-4C70-B296-EDA69758373B}" type="pres">
      <dgm:prSet presAssocID="{ED6C4F95-5A4B-4F02-BAAE-A00E01ECB4C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D53FA8D-265C-4A8F-9F3E-A89AA05B8FC8}" type="pres">
      <dgm:prSet presAssocID="{20874E14-3986-4662-AEA7-4A7C6345C4EF}" presName="Name8" presStyleCnt="0"/>
      <dgm:spPr/>
    </dgm:pt>
    <dgm:pt modelId="{BC7C55CC-15BC-4CE3-B4F0-C108395D94BE}" type="pres">
      <dgm:prSet presAssocID="{20874E14-3986-4662-AEA7-4A7C6345C4EF}" presName="level" presStyleLbl="node1" presStyleIdx="1" presStyleCnt="4">
        <dgm:presLayoutVars>
          <dgm:chMax val="1"/>
          <dgm:bulletEnabled val="1"/>
        </dgm:presLayoutVars>
      </dgm:prSet>
      <dgm:spPr/>
    </dgm:pt>
    <dgm:pt modelId="{6AEFE4B9-6C41-4957-BACF-3AEF15E671AB}" type="pres">
      <dgm:prSet presAssocID="{20874E14-3986-4662-AEA7-4A7C6345C4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E3A757-63AC-41DE-B5D6-3D400F7F3908}" type="pres">
      <dgm:prSet presAssocID="{8C119ABF-F8E5-4ECE-BB34-B115A840B886}" presName="Name8" presStyleCnt="0"/>
      <dgm:spPr/>
    </dgm:pt>
    <dgm:pt modelId="{4AB1EDFD-5DC4-419F-B699-1840F545711C}" type="pres">
      <dgm:prSet presAssocID="{8C119ABF-F8E5-4ECE-BB34-B115A840B886}" presName="level" presStyleLbl="node1" presStyleIdx="2" presStyleCnt="4">
        <dgm:presLayoutVars>
          <dgm:chMax val="1"/>
          <dgm:bulletEnabled val="1"/>
        </dgm:presLayoutVars>
      </dgm:prSet>
      <dgm:spPr/>
    </dgm:pt>
    <dgm:pt modelId="{1DDFBEDB-7274-4157-AC5D-940FCEE398FE}" type="pres">
      <dgm:prSet presAssocID="{8C119ABF-F8E5-4ECE-BB34-B115A840B88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8F1B79-73A8-44A6-BF66-044602B0E504}" type="pres">
      <dgm:prSet presAssocID="{69AD7355-7B51-4A12-85C6-BA930B0F26DB}" presName="Name8" presStyleCnt="0"/>
      <dgm:spPr/>
    </dgm:pt>
    <dgm:pt modelId="{E4C5272D-7028-4907-B047-29ED0EE81415}" type="pres">
      <dgm:prSet presAssocID="{69AD7355-7B51-4A12-85C6-BA930B0F26DB}" presName="level" presStyleLbl="node1" presStyleIdx="3" presStyleCnt="4">
        <dgm:presLayoutVars>
          <dgm:chMax val="1"/>
          <dgm:bulletEnabled val="1"/>
        </dgm:presLayoutVars>
      </dgm:prSet>
      <dgm:spPr/>
    </dgm:pt>
    <dgm:pt modelId="{D62BE09F-1CC2-4045-9625-5ED1243669DE}" type="pres">
      <dgm:prSet presAssocID="{69AD7355-7B51-4A12-85C6-BA930B0F26D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C12EE06-BC6B-4287-90FB-6307EBBF8940}" type="presOf" srcId="{45919DDE-3105-4A11-802D-1A28EB6DD82A}" destId="{529688B9-D50D-4F36-88F5-AE91D82C8FDD}" srcOrd="0" destOrd="0" presId="urn:microsoft.com/office/officeart/2005/8/layout/pyramid3"/>
    <dgm:cxn modelId="{23F5D320-B300-4432-A815-7A3104054866}" srcId="{45919DDE-3105-4A11-802D-1A28EB6DD82A}" destId="{8C119ABF-F8E5-4ECE-BB34-B115A840B886}" srcOrd="2" destOrd="0" parTransId="{9A1C271F-7B0D-4EA6-9D70-9737EDBA3E47}" sibTransId="{93BB51E0-A7A6-48AA-8636-47B6B4B5B1B6}"/>
    <dgm:cxn modelId="{3A100635-AC53-4DC8-B583-04CBFA7BD9B9}" type="presOf" srcId="{ED6C4F95-5A4B-4F02-BAAE-A00E01ECB4C4}" destId="{1F9D4AB1-3D62-44EA-8F72-25E076E1CDE0}" srcOrd="0" destOrd="0" presId="urn:microsoft.com/office/officeart/2005/8/layout/pyramid3"/>
    <dgm:cxn modelId="{1FA1DD3B-6D4B-40EE-B637-32F86F38556C}" srcId="{45919DDE-3105-4A11-802D-1A28EB6DD82A}" destId="{ED6C4F95-5A4B-4F02-BAAE-A00E01ECB4C4}" srcOrd="0" destOrd="0" parTransId="{D4DFA5E3-C477-4FD8-9B36-40D0C4392A13}" sibTransId="{06A6C8F0-C03E-4834-B893-DB8896094BEF}"/>
    <dgm:cxn modelId="{48C21E6D-5996-405D-8717-32AF5F94B4A0}" type="presOf" srcId="{20874E14-3986-4662-AEA7-4A7C6345C4EF}" destId="{6AEFE4B9-6C41-4957-BACF-3AEF15E671AB}" srcOrd="1" destOrd="0" presId="urn:microsoft.com/office/officeart/2005/8/layout/pyramid3"/>
    <dgm:cxn modelId="{2B3A694D-AD01-48B2-B82F-65E6348ABD6B}" type="presOf" srcId="{8C119ABF-F8E5-4ECE-BB34-B115A840B886}" destId="{4AB1EDFD-5DC4-419F-B699-1840F545711C}" srcOrd="0" destOrd="0" presId="urn:microsoft.com/office/officeart/2005/8/layout/pyramid3"/>
    <dgm:cxn modelId="{31724683-B96F-4E66-B57C-3CE47E6BD82C}" type="presOf" srcId="{ED6C4F95-5A4B-4F02-BAAE-A00E01ECB4C4}" destId="{CFAC57CC-B876-4C70-B296-EDA69758373B}" srcOrd="1" destOrd="0" presId="urn:microsoft.com/office/officeart/2005/8/layout/pyramid3"/>
    <dgm:cxn modelId="{7167F59F-495E-49CE-B726-BDBA023F1E61}" srcId="{45919DDE-3105-4A11-802D-1A28EB6DD82A}" destId="{20874E14-3986-4662-AEA7-4A7C6345C4EF}" srcOrd="1" destOrd="0" parTransId="{0F04AC22-9710-4E62-975D-779461C4FFDD}" sibTransId="{A18D99D0-9139-4F6D-A632-EC9B5A3EC7F8}"/>
    <dgm:cxn modelId="{A68616C6-3C69-4905-8AEE-590E97786B37}" type="presOf" srcId="{20874E14-3986-4662-AEA7-4A7C6345C4EF}" destId="{BC7C55CC-15BC-4CE3-B4F0-C108395D94BE}" srcOrd="0" destOrd="0" presId="urn:microsoft.com/office/officeart/2005/8/layout/pyramid3"/>
    <dgm:cxn modelId="{5D2F38D1-5B1D-4E6B-8C00-4528E41C7890}" srcId="{45919DDE-3105-4A11-802D-1A28EB6DD82A}" destId="{69AD7355-7B51-4A12-85C6-BA930B0F26DB}" srcOrd="3" destOrd="0" parTransId="{AFD49E32-24BF-4559-9F76-37B907E00108}" sibTransId="{18D29742-EE3E-4F07-BB1B-F7BAA263579F}"/>
    <dgm:cxn modelId="{AE995BD8-C09D-4868-A6B4-2F7C2DA3738E}" type="presOf" srcId="{69AD7355-7B51-4A12-85C6-BA930B0F26DB}" destId="{E4C5272D-7028-4907-B047-29ED0EE81415}" srcOrd="0" destOrd="0" presId="urn:microsoft.com/office/officeart/2005/8/layout/pyramid3"/>
    <dgm:cxn modelId="{88B87BEF-2570-40B5-8028-6AEFB30D3878}" type="presOf" srcId="{8C119ABF-F8E5-4ECE-BB34-B115A840B886}" destId="{1DDFBEDB-7274-4157-AC5D-940FCEE398FE}" srcOrd="1" destOrd="0" presId="urn:microsoft.com/office/officeart/2005/8/layout/pyramid3"/>
    <dgm:cxn modelId="{9E589EF1-501D-4AE0-AC09-B79552E77C69}" type="presOf" srcId="{69AD7355-7B51-4A12-85C6-BA930B0F26DB}" destId="{D62BE09F-1CC2-4045-9625-5ED1243669DE}" srcOrd="1" destOrd="0" presId="urn:microsoft.com/office/officeart/2005/8/layout/pyramid3"/>
    <dgm:cxn modelId="{F40C89B4-0FEF-4481-A68D-D5D8FBF09EE1}" type="presParOf" srcId="{529688B9-D50D-4F36-88F5-AE91D82C8FDD}" destId="{493AF5BF-7114-4482-84BC-83D9B347C73F}" srcOrd="0" destOrd="0" presId="urn:microsoft.com/office/officeart/2005/8/layout/pyramid3"/>
    <dgm:cxn modelId="{2F753ADF-D02F-4512-92F3-3094DE12DABC}" type="presParOf" srcId="{493AF5BF-7114-4482-84BC-83D9B347C73F}" destId="{1F9D4AB1-3D62-44EA-8F72-25E076E1CDE0}" srcOrd="0" destOrd="0" presId="urn:microsoft.com/office/officeart/2005/8/layout/pyramid3"/>
    <dgm:cxn modelId="{122BD91F-67BE-40A3-BC02-BBB71EA18706}" type="presParOf" srcId="{493AF5BF-7114-4482-84BC-83D9B347C73F}" destId="{CFAC57CC-B876-4C70-B296-EDA69758373B}" srcOrd="1" destOrd="0" presId="urn:microsoft.com/office/officeart/2005/8/layout/pyramid3"/>
    <dgm:cxn modelId="{58BB0376-4102-429F-8674-C5E2A3503507}" type="presParOf" srcId="{529688B9-D50D-4F36-88F5-AE91D82C8FDD}" destId="{ED53FA8D-265C-4A8F-9F3E-A89AA05B8FC8}" srcOrd="1" destOrd="0" presId="urn:microsoft.com/office/officeart/2005/8/layout/pyramid3"/>
    <dgm:cxn modelId="{AE7BA10B-93EA-453E-9784-41CDC9780CA0}" type="presParOf" srcId="{ED53FA8D-265C-4A8F-9F3E-A89AA05B8FC8}" destId="{BC7C55CC-15BC-4CE3-B4F0-C108395D94BE}" srcOrd="0" destOrd="0" presId="urn:microsoft.com/office/officeart/2005/8/layout/pyramid3"/>
    <dgm:cxn modelId="{97367BB7-A048-49C2-B5D6-8D739BC88D14}" type="presParOf" srcId="{ED53FA8D-265C-4A8F-9F3E-A89AA05B8FC8}" destId="{6AEFE4B9-6C41-4957-BACF-3AEF15E671AB}" srcOrd="1" destOrd="0" presId="urn:microsoft.com/office/officeart/2005/8/layout/pyramid3"/>
    <dgm:cxn modelId="{09D6C58B-E79A-4D9C-9D8F-9B5AB81DEA8E}" type="presParOf" srcId="{529688B9-D50D-4F36-88F5-AE91D82C8FDD}" destId="{7FE3A757-63AC-41DE-B5D6-3D400F7F3908}" srcOrd="2" destOrd="0" presId="urn:microsoft.com/office/officeart/2005/8/layout/pyramid3"/>
    <dgm:cxn modelId="{87F58BF8-8AD1-4F76-9FA9-03E03088AE78}" type="presParOf" srcId="{7FE3A757-63AC-41DE-B5D6-3D400F7F3908}" destId="{4AB1EDFD-5DC4-419F-B699-1840F545711C}" srcOrd="0" destOrd="0" presId="urn:microsoft.com/office/officeart/2005/8/layout/pyramid3"/>
    <dgm:cxn modelId="{5B804A3F-353B-4795-A3DB-023FF090632D}" type="presParOf" srcId="{7FE3A757-63AC-41DE-B5D6-3D400F7F3908}" destId="{1DDFBEDB-7274-4157-AC5D-940FCEE398FE}" srcOrd="1" destOrd="0" presId="urn:microsoft.com/office/officeart/2005/8/layout/pyramid3"/>
    <dgm:cxn modelId="{E99E0D4E-CD25-4F22-A431-C275B2C2C4BB}" type="presParOf" srcId="{529688B9-D50D-4F36-88F5-AE91D82C8FDD}" destId="{FC8F1B79-73A8-44A6-BF66-044602B0E504}" srcOrd="3" destOrd="0" presId="urn:microsoft.com/office/officeart/2005/8/layout/pyramid3"/>
    <dgm:cxn modelId="{15529BC4-08B9-47C4-BF5C-466D7ADC1C42}" type="presParOf" srcId="{FC8F1B79-73A8-44A6-BF66-044602B0E504}" destId="{E4C5272D-7028-4907-B047-29ED0EE81415}" srcOrd="0" destOrd="0" presId="urn:microsoft.com/office/officeart/2005/8/layout/pyramid3"/>
    <dgm:cxn modelId="{5E25A07C-374E-4EA6-B1C3-B78EEC6DA719}" type="presParOf" srcId="{FC8F1B79-73A8-44A6-BF66-044602B0E504}" destId="{D62BE09F-1CC2-4045-9625-5ED1243669D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7B252A-C0C5-4EBD-8CDD-05373CA0130C}" type="doc">
      <dgm:prSet loTypeId="urn:microsoft.com/office/officeart/2005/8/layout/radial6" loCatId="cycle" qsTypeId="urn:microsoft.com/office/officeart/2005/8/quickstyle/simple1" qsCatId="simple" csTypeId="urn:microsoft.com/office/officeart/2005/8/colors/accent1_3" csCatId="accent1" phldr="1"/>
      <dgm:spPr/>
    </dgm:pt>
    <dgm:pt modelId="{D05F3759-5122-4A09-8840-713A0718A520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>
              <a:solidFill>
                <a:schemeClr val="tx1"/>
              </a:solidFill>
              <a:latin typeface="+mj-lt"/>
            </a:rPr>
            <a:t>Product owners</a:t>
          </a:r>
          <a:endParaRPr lang="en-US" b="1">
            <a:solidFill>
              <a:schemeClr val="tx1"/>
            </a:solidFill>
          </a:endParaRPr>
        </a:p>
      </dgm:t>
    </dgm:pt>
    <dgm:pt modelId="{845AB65A-B6A1-49CC-AFF7-A0729C103C29}" type="parTrans" cxnId="{ABAC68A8-379E-4CD8-B1CD-26072070E6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C0AF97E-ACDC-4053-9BF4-A3E82A4C7596}" type="sibTrans" cxnId="{ABAC68A8-379E-4CD8-B1CD-26072070E6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0D96C4E-5BB4-44BD-9B43-BF58B7A1405D}">
      <dgm:prSet/>
      <dgm:spPr>
        <a:ln>
          <a:noFill/>
        </a:ln>
      </dgm:spPr>
      <dgm:t>
        <a:bodyPr/>
        <a:lstStyle/>
        <a:p>
          <a:r>
            <a:rPr lang="en-US" b="1">
              <a:solidFill>
                <a:schemeClr val="tx1"/>
              </a:solidFill>
              <a:latin typeface="+mj-lt"/>
            </a:rPr>
            <a:t>Regulators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69F88FCD-3FD6-459B-8182-0C2E965D19BE}" type="parTrans" cxnId="{833782BB-9150-4228-BC98-7E1AAB4CFE1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9ED56CB-4D93-45A5-92D9-890866A08EA1}" type="sibTrans" cxnId="{833782BB-9150-4228-BC98-7E1AAB4CFE13}">
      <dgm:prSet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4B4A6B8-CDF6-4021-B8FB-DEC1DE13E02C}">
      <dgm:prSet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b="1">
              <a:solidFill>
                <a:schemeClr val="tx1"/>
              </a:solidFill>
              <a:latin typeface="+mj-lt"/>
            </a:rPr>
            <a:t>Suppliers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00CF196F-292D-4AEB-9926-5CB54A8260C2}" type="parTrans" cxnId="{983C6233-C34B-4CE9-B137-F86B1CADE0C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A3E7E96-7C0A-4DBD-A598-7171AFBF718A}" type="sibTrans" cxnId="{983C6233-C34B-4CE9-B137-F86B1CADE0C2}">
      <dgm:prSet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38E4A87-6532-4A7B-B7D0-A60C205C75E8}">
      <dgm:prSet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b="1">
              <a:solidFill>
                <a:schemeClr val="tx1"/>
              </a:solidFill>
              <a:latin typeface="+mj-lt"/>
            </a:rPr>
            <a:t>Services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9404F2E3-0F4C-4908-AAE5-9169BF7528CB}" type="parTrans" cxnId="{F37FBCF0-9D4C-46B1-BE5F-A2D57AC2A11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2E70C94-6E9D-4DA4-A29E-179BA0E9FDEA}" type="sibTrans" cxnId="{F37FBCF0-9D4C-46B1-BE5F-A2D57AC2A112}">
      <dgm:prSet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CD66263-7A61-4B60-AE19-C17E85E4D871}">
      <dgm:prSet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</a:rPr>
            <a:t>Outsourcing</a:t>
          </a:r>
        </a:p>
      </dgm:t>
    </dgm:pt>
    <dgm:pt modelId="{8B7D6B69-9671-461B-951A-316846896D7B}" type="parTrans" cxnId="{6192B3BB-45C4-4F5E-A2E9-4FD90A44279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8A14DB6-9423-45F5-AAB8-35468D9D7ADA}" type="sibTrans" cxnId="{6192B3BB-45C4-4F5E-A2E9-4FD90A44279B}">
      <dgm:prSet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4E92F82-1B35-42FF-A55F-2CEEDBECDF52}" type="pres">
      <dgm:prSet presAssocID="{887B252A-C0C5-4EBD-8CDD-05373CA0130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97F514-A564-4F1D-8247-F79AD666DD60}" type="pres">
      <dgm:prSet presAssocID="{D05F3759-5122-4A09-8840-713A0718A520}" presName="centerShape" presStyleLbl="node0" presStyleIdx="0" presStyleCnt="1"/>
      <dgm:spPr/>
    </dgm:pt>
    <dgm:pt modelId="{032DF872-9FAF-4D75-8CE2-F214B3923B89}" type="pres">
      <dgm:prSet presAssocID="{80D96C4E-5BB4-44BD-9B43-BF58B7A1405D}" presName="node" presStyleLbl="node1" presStyleIdx="0" presStyleCnt="4">
        <dgm:presLayoutVars>
          <dgm:bulletEnabled val="1"/>
        </dgm:presLayoutVars>
      </dgm:prSet>
      <dgm:spPr/>
    </dgm:pt>
    <dgm:pt modelId="{23A409D4-1DD2-477A-90D1-711B11CB312D}" type="pres">
      <dgm:prSet presAssocID="{80D96C4E-5BB4-44BD-9B43-BF58B7A1405D}" presName="dummy" presStyleCnt="0"/>
      <dgm:spPr/>
    </dgm:pt>
    <dgm:pt modelId="{906F8D6D-8B5E-4002-80B2-BF6668992779}" type="pres">
      <dgm:prSet presAssocID="{C9ED56CB-4D93-45A5-92D9-890866A08EA1}" presName="sibTrans" presStyleLbl="sibTrans2D1" presStyleIdx="0" presStyleCnt="4"/>
      <dgm:spPr/>
    </dgm:pt>
    <dgm:pt modelId="{E4307657-2E56-4658-87B2-EC38CC81BC8B}" type="pres">
      <dgm:prSet presAssocID="{54B4A6B8-CDF6-4021-B8FB-DEC1DE13E02C}" presName="node" presStyleLbl="node1" presStyleIdx="1" presStyleCnt="4">
        <dgm:presLayoutVars>
          <dgm:bulletEnabled val="1"/>
        </dgm:presLayoutVars>
      </dgm:prSet>
      <dgm:spPr/>
    </dgm:pt>
    <dgm:pt modelId="{C3ED4546-3DBD-4AF9-9869-E8A90FB79AFB}" type="pres">
      <dgm:prSet presAssocID="{54B4A6B8-CDF6-4021-B8FB-DEC1DE13E02C}" presName="dummy" presStyleCnt="0"/>
      <dgm:spPr/>
    </dgm:pt>
    <dgm:pt modelId="{8FAB1C00-A889-45EC-939E-F9709D7F6D52}" type="pres">
      <dgm:prSet presAssocID="{DA3E7E96-7C0A-4DBD-A598-7171AFBF718A}" presName="sibTrans" presStyleLbl="sibTrans2D1" presStyleIdx="1" presStyleCnt="4"/>
      <dgm:spPr/>
    </dgm:pt>
    <dgm:pt modelId="{A8DB427F-E1E8-4C43-B1E5-32A5BD3AF583}" type="pres">
      <dgm:prSet presAssocID="{538E4A87-6532-4A7B-B7D0-A60C205C75E8}" presName="node" presStyleLbl="node1" presStyleIdx="2" presStyleCnt="4">
        <dgm:presLayoutVars>
          <dgm:bulletEnabled val="1"/>
        </dgm:presLayoutVars>
      </dgm:prSet>
      <dgm:spPr/>
    </dgm:pt>
    <dgm:pt modelId="{D04683D9-CD4F-41BF-B72E-219A95D6D342}" type="pres">
      <dgm:prSet presAssocID="{538E4A87-6532-4A7B-B7D0-A60C205C75E8}" presName="dummy" presStyleCnt="0"/>
      <dgm:spPr/>
    </dgm:pt>
    <dgm:pt modelId="{E94012D8-A086-43CA-B96E-F89FB5A0BA87}" type="pres">
      <dgm:prSet presAssocID="{22E70C94-6E9D-4DA4-A29E-179BA0E9FDEA}" presName="sibTrans" presStyleLbl="sibTrans2D1" presStyleIdx="2" presStyleCnt="4"/>
      <dgm:spPr/>
    </dgm:pt>
    <dgm:pt modelId="{9DCB3A56-2432-44B1-A5CD-68A1FA97F3DB}" type="pres">
      <dgm:prSet presAssocID="{1CD66263-7A61-4B60-AE19-C17E85E4D871}" presName="node" presStyleLbl="node1" presStyleIdx="3" presStyleCnt="4">
        <dgm:presLayoutVars>
          <dgm:bulletEnabled val="1"/>
        </dgm:presLayoutVars>
      </dgm:prSet>
      <dgm:spPr/>
    </dgm:pt>
    <dgm:pt modelId="{4545668D-5D3E-4811-B7EB-978A2C354C79}" type="pres">
      <dgm:prSet presAssocID="{1CD66263-7A61-4B60-AE19-C17E85E4D871}" presName="dummy" presStyleCnt="0"/>
      <dgm:spPr/>
    </dgm:pt>
    <dgm:pt modelId="{2E2D139E-D0DE-43F3-B3DE-2B9D3D20E228}" type="pres">
      <dgm:prSet presAssocID="{58A14DB6-9423-45F5-AAB8-35468D9D7ADA}" presName="sibTrans" presStyleLbl="sibTrans2D1" presStyleIdx="3" presStyleCnt="4"/>
      <dgm:spPr/>
    </dgm:pt>
  </dgm:ptLst>
  <dgm:cxnLst>
    <dgm:cxn modelId="{3743060C-656A-4E72-B53C-F8FA92376FC8}" type="presOf" srcId="{80D96C4E-5BB4-44BD-9B43-BF58B7A1405D}" destId="{032DF872-9FAF-4D75-8CE2-F214B3923B89}" srcOrd="0" destOrd="0" presId="urn:microsoft.com/office/officeart/2005/8/layout/radial6"/>
    <dgm:cxn modelId="{CCB99025-F708-4DF2-A2A1-193D839ADBE6}" type="presOf" srcId="{C9ED56CB-4D93-45A5-92D9-890866A08EA1}" destId="{906F8D6D-8B5E-4002-80B2-BF6668992779}" srcOrd="0" destOrd="0" presId="urn:microsoft.com/office/officeart/2005/8/layout/radial6"/>
    <dgm:cxn modelId="{983C6233-C34B-4CE9-B137-F86B1CADE0C2}" srcId="{D05F3759-5122-4A09-8840-713A0718A520}" destId="{54B4A6B8-CDF6-4021-B8FB-DEC1DE13E02C}" srcOrd="1" destOrd="0" parTransId="{00CF196F-292D-4AEB-9926-5CB54A8260C2}" sibTransId="{DA3E7E96-7C0A-4DBD-A598-7171AFBF718A}"/>
    <dgm:cxn modelId="{BEA0EB3C-2678-4BB9-ABA3-BD4F7AABE0BD}" type="presOf" srcId="{538E4A87-6532-4A7B-B7D0-A60C205C75E8}" destId="{A8DB427F-E1E8-4C43-B1E5-32A5BD3AF583}" srcOrd="0" destOrd="0" presId="urn:microsoft.com/office/officeart/2005/8/layout/radial6"/>
    <dgm:cxn modelId="{0B8E0943-8EF9-4F52-9ED2-F487F9F0F457}" type="presOf" srcId="{54B4A6B8-CDF6-4021-B8FB-DEC1DE13E02C}" destId="{E4307657-2E56-4658-87B2-EC38CC81BC8B}" srcOrd="0" destOrd="0" presId="urn:microsoft.com/office/officeart/2005/8/layout/radial6"/>
    <dgm:cxn modelId="{E6E1844A-2AF4-4769-A167-F2C5EE11717D}" type="presOf" srcId="{DA3E7E96-7C0A-4DBD-A598-7171AFBF718A}" destId="{8FAB1C00-A889-45EC-939E-F9709D7F6D52}" srcOrd="0" destOrd="0" presId="urn:microsoft.com/office/officeart/2005/8/layout/radial6"/>
    <dgm:cxn modelId="{ABAC68A8-379E-4CD8-B1CD-26072070E6F2}" srcId="{887B252A-C0C5-4EBD-8CDD-05373CA0130C}" destId="{D05F3759-5122-4A09-8840-713A0718A520}" srcOrd="0" destOrd="0" parTransId="{845AB65A-B6A1-49CC-AFF7-A0729C103C29}" sibTransId="{EC0AF97E-ACDC-4053-9BF4-A3E82A4C7596}"/>
    <dgm:cxn modelId="{EB2DE0AA-BE70-45CA-9FB5-C44EC0E70483}" type="presOf" srcId="{D05F3759-5122-4A09-8840-713A0718A520}" destId="{1597F514-A564-4F1D-8247-F79AD666DD60}" srcOrd="0" destOrd="0" presId="urn:microsoft.com/office/officeart/2005/8/layout/radial6"/>
    <dgm:cxn modelId="{FA5E1CAF-5198-47D7-B3FC-C6BD4022C8B3}" type="presOf" srcId="{22E70C94-6E9D-4DA4-A29E-179BA0E9FDEA}" destId="{E94012D8-A086-43CA-B96E-F89FB5A0BA87}" srcOrd="0" destOrd="0" presId="urn:microsoft.com/office/officeart/2005/8/layout/radial6"/>
    <dgm:cxn modelId="{833782BB-9150-4228-BC98-7E1AAB4CFE13}" srcId="{D05F3759-5122-4A09-8840-713A0718A520}" destId="{80D96C4E-5BB4-44BD-9B43-BF58B7A1405D}" srcOrd="0" destOrd="0" parTransId="{69F88FCD-3FD6-459B-8182-0C2E965D19BE}" sibTransId="{C9ED56CB-4D93-45A5-92D9-890866A08EA1}"/>
    <dgm:cxn modelId="{6192B3BB-45C4-4F5E-A2E9-4FD90A44279B}" srcId="{D05F3759-5122-4A09-8840-713A0718A520}" destId="{1CD66263-7A61-4B60-AE19-C17E85E4D871}" srcOrd="3" destOrd="0" parTransId="{8B7D6B69-9671-461B-951A-316846896D7B}" sibTransId="{58A14DB6-9423-45F5-AAB8-35468D9D7ADA}"/>
    <dgm:cxn modelId="{FEF1AFC3-354F-44AD-BAB9-68CAC7F15976}" type="presOf" srcId="{1CD66263-7A61-4B60-AE19-C17E85E4D871}" destId="{9DCB3A56-2432-44B1-A5CD-68A1FA97F3DB}" srcOrd="0" destOrd="0" presId="urn:microsoft.com/office/officeart/2005/8/layout/radial6"/>
    <dgm:cxn modelId="{05C34BC5-8A67-4F6D-90D6-828842C6505C}" type="presOf" srcId="{58A14DB6-9423-45F5-AAB8-35468D9D7ADA}" destId="{2E2D139E-D0DE-43F3-B3DE-2B9D3D20E228}" srcOrd="0" destOrd="0" presId="urn:microsoft.com/office/officeart/2005/8/layout/radial6"/>
    <dgm:cxn modelId="{15D15EF0-F5F6-47FC-9281-8A37A1D3EE47}" type="presOf" srcId="{887B252A-C0C5-4EBD-8CDD-05373CA0130C}" destId="{84E92F82-1B35-42FF-A55F-2CEEDBECDF52}" srcOrd="0" destOrd="0" presId="urn:microsoft.com/office/officeart/2005/8/layout/radial6"/>
    <dgm:cxn modelId="{F37FBCF0-9D4C-46B1-BE5F-A2D57AC2A112}" srcId="{D05F3759-5122-4A09-8840-713A0718A520}" destId="{538E4A87-6532-4A7B-B7D0-A60C205C75E8}" srcOrd="2" destOrd="0" parTransId="{9404F2E3-0F4C-4908-AAE5-9169BF7528CB}" sibTransId="{22E70C94-6E9D-4DA4-A29E-179BA0E9FDEA}"/>
    <dgm:cxn modelId="{6010E85C-9269-4762-B6C9-46EEC0FB3F6E}" type="presParOf" srcId="{84E92F82-1B35-42FF-A55F-2CEEDBECDF52}" destId="{1597F514-A564-4F1D-8247-F79AD666DD60}" srcOrd="0" destOrd="0" presId="urn:microsoft.com/office/officeart/2005/8/layout/radial6"/>
    <dgm:cxn modelId="{D115C0D0-14B4-4D56-A7AD-065B322525AA}" type="presParOf" srcId="{84E92F82-1B35-42FF-A55F-2CEEDBECDF52}" destId="{032DF872-9FAF-4D75-8CE2-F214B3923B89}" srcOrd="1" destOrd="0" presId="urn:microsoft.com/office/officeart/2005/8/layout/radial6"/>
    <dgm:cxn modelId="{4A0ED7A2-659E-456C-88E4-23436AC2F1F6}" type="presParOf" srcId="{84E92F82-1B35-42FF-A55F-2CEEDBECDF52}" destId="{23A409D4-1DD2-477A-90D1-711B11CB312D}" srcOrd="2" destOrd="0" presId="urn:microsoft.com/office/officeart/2005/8/layout/radial6"/>
    <dgm:cxn modelId="{A02792E0-01F5-4FD3-AFD2-572488794295}" type="presParOf" srcId="{84E92F82-1B35-42FF-A55F-2CEEDBECDF52}" destId="{906F8D6D-8B5E-4002-80B2-BF6668992779}" srcOrd="3" destOrd="0" presId="urn:microsoft.com/office/officeart/2005/8/layout/radial6"/>
    <dgm:cxn modelId="{D9F77C6C-F8F6-48AB-8A9F-BA4CA44B1E72}" type="presParOf" srcId="{84E92F82-1B35-42FF-A55F-2CEEDBECDF52}" destId="{E4307657-2E56-4658-87B2-EC38CC81BC8B}" srcOrd="4" destOrd="0" presId="urn:microsoft.com/office/officeart/2005/8/layout/radial6"/>
    <dgm:cxn modelId="{CCEFFC11-0ECA-4B9E-ABBC-FEACF62AC1C4}" type="presParOf" srcId="{84E92F82-1B35-42FF-A55F-2CEEDBECDF52}" destId="{C3ED4546-3DBD-4AF9-9869-E8A90FB79AFB}" srcOrd="5" destOrd="0" presId="urn:microsoft.com/office/officeart/2005/8/layout/radial6"/>
    <dgm:cxn modelId="{3D695BB0-C30D-4691-BF19-45745B43D1D4}" type="presParOf" srcId="{84E92F82-1B35-42FF-A55F-2CEEDBECDF52}" destId="{8FAB1C00-A889-45EC-939E-F9709D7F6D52}" srcOrd="6" destOrd="0" presId="urn:microsoft.com/office/officeart/2005/8/layout/radial6"/>
    <dgm:cxn modelId="{83C28948-FFD5-40B6-9AFF-D9029F83CFE7}" type="presParOf" srcId="{84E92F82-1B35-42FF-A55F-2CEEDBECDF52}" destId="{A8DB427F-E1E8-4C43-B1E5-32A5BD3AF583}" srcOrd="7" destOrd="0" presId="urn:microsoft.com/office/officeart/2005/8/layout/radial6"/>
    <dgm:cxn modelId="{95188386-8F6A-4612-8A8D-BD063A188CBF}" type="presParOf" srcId="{84E92F82-1B35-42FF-A55F-2CEEDBECDF52}" destId="{D04683D9-CD4F-41BF-B72E-219A95D6D342}" srcOrd="8" destOrd="0" presId="urn:microsoft.com/office/officeart/2005/8/layout/radial6"/>
    <dgm:cxn modelId="{72520FD4-83E7-4A19-B2DC-19B9E138EB63}" type="presParOf" srcId="{84E92F82-1B35-42FF-A55F-2CEEDBECDF52}" destId="{E94012D8-A086-43CA-B96E-F89FB5A0BA87}" srcOrd="9" destOrd="0" presId="urn:microsoft.com/office/officeart/2005/8/layout/radial6"/>
    <dgm:cxn modelId="{9F989CF0-6A11-4B98-8903-95A3930AEDA4}" type="presParOf" srcId="{84E92F82-1B35-42FF-A55F-2CEEDBECDF52}" destId="{9DCB3A56-2432-44B1-A5CD-68A1FA97F3DB}" srcOrd="10" destOrd="0" presId="urn:microsoft.com/office/officeart/2005/8/layout/radial6"/>
    <dgm:cxn modelId="{F32A4741-A3D6-410B-AA69-D9ECBC04E89E}" type="presParOf" srcId="{84E92F82-1B35-42FF-A55F-2CEEDBECDF52}" destId="{4545668D-5D3E-4811-B7EB-978A2C354C79}" srcOrd="11" destOrd="0" presId="urn:microsoft.com/office/officeart/2005/8/layout/radial6"/>
    <dgm:cxn modelId="{B44FAFF5-3DCB-4999-AC6E-C657B28B45F8}" type="presParOf" srcId="{84E92F82-1B35-42FF-A55F-2CEEDBECDF52}" destId="{2E2D139E-D0DE-43F3-B3DE-2B9D3D20E228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59BD1-6A45-4BE8-8703-6B9520D1074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Faster Cycles, Continuous Delivery</a:t>
          </a:r>
        </a:p>
      </dsp:txBody>
      <dsp:txXfrm>
        <a:off x="0" y="39687"/>
        <a:ext cx="3286125" cy="1971675"/>
      </dsp:txXfrm>
    </dsp:sp>
    <dsp:sp modelId="{A00CD88B-F4AB-4D84-8E21-C5E2F7CF299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Increased Regulation, Data Privacy, Security</a:t>
          </a:r>
        </a:p>
      </dsp:txBody>
      <dsp:txXfrm>
        <a:off x="3614737" y="39687"/>
        <a:ext cx="3286125" cy="1971675"/>
      </dsp:txXfrm>
    </dsp:sp>
    <dsp:sp modelId="{41011F5E-0D6A-4CCE-9937-4D04A8B9907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Global Supply Chains of H/W and S/W</a:t>
          </a:r>
        </a:p>
      </dsp:txBody>
      <dsp:txXfrm>
        <a:off x="7229475" y="39687"/>
        <a:ext cx="3286125" cy="1971675"/>
      </dsp:txXfrm>
    </dsp:sp>
    <dsp:sp modelId="{2137CF16-1400-4C07-B2B0-962E88E5F65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Artificial Intelligence &amp; Machine Learning</a:t>
          </a:r>
        </a:p>
      </dsp:txBody>
      <dsp:txXfrm>
        <a:off x="1807368" y="2339975"/>
        <a:ext cx="3286125" cy="1971675"/>
      </dsp:txXfrm>
    </dsp:sp>
    <dsp:sp modelId="{F0255510-B88E-461E-8892-B5813214491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Federation Across Vendors &amp; Suppliers</a:t>
          </a:r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F5A4F-8CBD-4AA6-AD8A-43BE424E30FB}">
      <dsp:nvSpPr>
        <dsp:cNvPr id="0" name=""/>
        <dsp:cNvSpPr/>
      </dsp:nvSpPr>
      <dsp:spPr>
        <a:xfrm>
          <a:off x="1487576" y="0"/>
          <a:ext cx="991717" cy="618928"/>
        </a:xfrm>
        <a:prstGeom prst="trapezoid">
          <a:avLst>
            <a:gd name="adj" fmla="val 80116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latin typeface="+mj-lt"/>
            </a:rPr>
            <a:t>Team</a:t>
          </a:r>
        </a:p>
      </dsp:txBody>
      <dsp:txXfrm>
        <a:off x="1487576" y="0"/>
        <a:ext cx="991717" cy="618928"/>
      </dsp:txXfrm>
    </dsp:sp>
    <dsp:sp modelId="{CAF899A0-50C3-4BC3-86EF-61628243B2DE}">
      <dsp:nvSpPr>
        <dsp:cNvPr id="0" name=""/>
        <dsp:cNvSpPr/>
      </dsp:nvSpPr>
      <dsp:spPr>
        <a:xfrm>
          <a:off x="991717" y="618927"/>
          <a:ext cx="1983435" cy="618928"/>
        </a:xfrm>
        <a:prstGeom prst="trapezoid">
          <a:avLst>
            <a:gd name="adj" fmla="val 80116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Teams</a:t>
          </a:r>
          <a:endParaRPr lang="en-US" sz="3800" b="1" kern="1200" dirty="0">
            <a:latin typeface="+mj-lt"/>
          </a:endParaRPr>
        </a:p>
      </dsp:txBody>
      <dsp:txXfrm>
        <a:off x="1338818" y="618927"/>
        <a:ext cx="1289233" cy="618928"/>
      </dsp:txXfrm>
    </dsp:sp>
    <dsp:sp modelId="{2453D48F-9438-47D8-9FAB-D182BE8F8B66}">
      <dsp:nvSpPr>
        <dsp:cNvPr id="0" name=""/>
        <dsp:cNvSpPr/>
      </dsp:nvSpPr>
      <dsp:spPr>
        <a:xfrm>
          <a:off x="495858" y="1237855"/>
          <a:ext cx="2975153" cy="618928"/>
        </a:xfrm>
        <a:prstGeom prst="trapezoid">
          <a:avLst>
            <a:gd name="adj" fmla="val 80116"/>
          </a:avLst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Departments</a:t>
          </a:r>
        </a:p>
      </dsp:txBody>
      <dsp:txXfrm>
        <a:off x="1016510" y="1237855"/>
        <a:ext cx="1933849" cy="618928"/>
      </dsp:txXfrm>
    </dsp:sp>
    <dsp:sp modelId="{E861807F-C8E9-4B0A-8828-9DE61FA33A33}">
      <dsp:nvSpPr>
        <dsp:cNvPr id="0" name=""/>
        <dsp:cNvSpPr/>
      </dsp:nvSpPr>
      <dsp:spPr>
        <a:xfrm>
          <a:off x="0" y="1856784"/>
          <a:ext cx="3966871" cy="618928"/>
        </a:xfrm>
        <a:prstGeom prst="trapezoid">
          <a:avLst>
            <a:gd name="adj" fmla="val 80116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+mj-lt"/>
            </a:rPr>
            <a:t>Org Units</a:t>
          </a:r>
        </a:p>
      </dsp:txBody>
      <dsp:txXfrm>
        <a:off x="694202" y="1856784"/>
        <a:ext cx="2578466" cy="618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D4AB1-3D62-44EA-8F72-25E076E1CDE0}">
      <dsp:nvSpPr>
        <dsp:cNvPr id="0" name=""/>
        <dsp:cNvSpPr/>
      </dsp:nvSpPr>
      <dsp:spPr>
        <a:xfrm rot="10800000">
          <a:off x="0" y="0"/>
          <a:ext cx="3966871" cy="618928"/>
        </a:xfrm>
        <a:prstGeom prst="trapezoid">
          <a:avLst>
            <a:gd name="adj" fmla="val 80116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+mj-lt"/>
            </a:rPr>
            <a:t>Org Units</a:t>
          </a:r>
        </a:p>
      </dsp:txBody>
      <dsp:txXfrm rot="-10800000">
        <a:off x="694202" y="0"/>
        <a:ext cx="2578466" cy="618928"/>
      </dsp:txXfrm>
    </dsp:sp>
    <dsp:sp modelId="{BC7C55CC-15BC-4CE3-B4F0-C108395D94BE}">
      <dsp:nvSpPr>
        <dsp:cNvPr id="0" name=""/>
        <dsp:cNvSpPr/>
      </dsp:nvSpPr>
      <dsp:spPr>
        <a:xfrm rot="10800000">
          <a:off x="495858" y="618928"/>
          <a:ext cx="2975153" cy="618928"/>
        </a:xfrm>
        <a:prstGeom prst="trapezoid">
          <a:avLst>
            <a:gd name="adj" fmla="val 80116"/>
          </a:avLst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Departments</a:t>
          </a:r>
        </a:p>
      </dsp:txBody>
      <dsp:txXfrm rot="-10800000">
        <a:off x="1016510" y="618928"/>
        <a:ext cx="1933849" cy="618928"/>
      </dsp:txXfrm>
    </dsp:sp>
    <dsp:sp modelId="{4AB1EDFD-5DC4-419F-B699-1840F545711C}">
      <dsp:nvSpPr>
        <dsp:cNvPr id="0" name=""/>
        <dsp:cNvSpPr/>
      </dsp:nvSpPr>
      <dsp:spPr>
        <a:xfrm rot="10800000">
          <a:off x="991717" y="1237856"/>
          <a:ext cx="1983435" cy="618928"/>
        </a:xfrm>
        <a:prstGeom prst="trapezoid">
          <a:avLst>
            <a:gd name="adj" fmla="val 80116"/>
          </a:avLst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Teams</a:t>
          </a:r>
        </a:p>
      </dsp:txBody>
      <dsp:txXfrm rot="-10800000">
        <a:off x="1338818" y="1237856"/>
        <a:ext cx="1289233" cy="618928"/>
      </dsp:txXfrm>
    </dsp:sp>
    <dsp:sp modelId="{E4C5272D-7028-4907-B047-29ED0EE81415}">
      <dsp:nvSpPr>
        <dsp:cNvPr id="0" name=""/>
        <dsp:cNvSpPr/>
      </dsp:nvSpPr>
      <dsp:spPr>
        <a:xfrm rot="10800000">
          <a:off x="1487576" y="1856784"/>
          <a:ext cx="991717" cy="618928"/>
        </a:xfrm>
        <a:prstGeom prst="trapezoid">
          <a:avLst>
            <a:gd name="adj" fmla="val 80116"/>
          </a:avLst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Team</a:t>
          </a:r>
        </a:p>
      </dsp:txBody>
      <dsp:txXfrm rot="-10800000">
        <a:off x="1487576" y="1856784"/>
        <a:ext cx="991717" cy="618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139E-D0DE-43F3-B3DE-2B9D3D20E228}">
      <dsp:nvSpPr>
        <dsp:cNvPr id="0" name=""/>
        <dsp:cNvSpPr/>
      </dsp:nvSpPr>
      <dsp:spPr>
        <a:xfrm>
          <a:off x="593388" y="417035"/>
          <a:ext cx="2780093" cy="2780093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012D8-A086-43CA-B96E-F89FB5A0BA87}">
      <dsp:nvSpPr>
        <dsp:cNvPr id="0" name=""/>
        <dsp:cNvSpPr/>
      </dsp:nvSpPr>
      <dsp:spPr>
        <a:xfrm>
          <a:off x="593388" y="417035"/>
          <a:ext cx="2780093" cy="2780093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B1C00-A889-45EC-939E-F9709D7F6D52}">
      <dsp:nvSpPr>
        <dsp:cNvPr id="0" name=""/>
        <dsp:cNvSpPr/>
      </dsp:nvSpPr>
      <dsp:spPr>
        <a:xfrm>
          <a:off x="593388" y="417035"/>
          <a:ext cx="2780093" cy="2780093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F8D6D-8B5E-4002-80B2-BF6668992779}">
      <dsp:nvSpPr>
        <dsp:cNvPr id="0" name=""/>
        <dsp:cNvSpPr/>
      </dsp:nvSpPr>
      <dsp:spPr>
        <a:xfrm>
          <a:off x="593388" y="417035"/>
          <a:ext cx="2780093" cy="2780093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7F514-A564-4F1D-8247-F79AD666DD60}">
      <dsp:nvSpPr>
        <dsp:cNvPr id="0" name=""/>
        <dsp:cNvSpPr/>
      </dsp:nvSpPr>
      <dsp:spPr>
        <a:xfrm>
          <a:off x="1343273" y="1166920"/>
          <a:ext cx="1280323" cy="12803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1" kern="1200">
              <a:solidFill>
                <a:schemeClr val="tx1"/>
              </a:solidFill>
              <a:latin typeface="+mj-lt"/>
            </a:rPr>
            <a:t>Product owners</a:t>
          </a:r>
          <a:endParaRPr lang="en-US" sz="2200" b="1" kern="1200">
            <a:solidFill>
              <a:schemeClr val="tx1"/>
            </a:solidFill>
          </a:endParaRPr>
        </a:p>
      </dsp:txBody>
      <dsp:txXfrm>
        <a:off x="1530772" y="1354419"/>
        <a:ext cx="905325" cy="905325"/>
      </dsp:txXfrm>
    </dsp:sp>
    <dsp:sp modelId="{032DF872-9FAF-4D75-8CE2-F214B3923B89}">
      <dsp:nvSpPr>
        <dsp:cNvPr id="0" name=""/>
        <dsp:cNvSpPr/>
      </dsp:nvSpPr>
      <dsp:spPr>
        <a:xfrm>
          <a:off x="1535322" y="1186"/>
          <a:ext cx="896226" cy="89622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+mj-lt"/>
            </a:rPr>
            <a:t>Regulators</a:t>
          </a:r>
          <a:endParaRPr lang="en-US" sz="1000" b="1" kern="1200" dirty="0">
            <a:solidFill>
              <a:schemeClr val="tx1"/>
            </a:solidFill>
            <a:latin typeface="+mj-lt"/>
          </a:endParaRPr>
        </a:p>
      </dsp:txBody>
      <dsp:txXfrm>
        <a:off x="1666571" y="132435"/>
        <a:ext cx="633728" cy="633728"/>
      </dsp:txXfrm>
    </dsp:sp>
    <dsp:sp modelId="{E4307657-2E56-4658-87B2-EC38CC81BC8B}">
      <dsp:nvSpPr>
        <dsp:cNvPr id="0" name=""/>
        <dsp:cNvSpPr/>
      </dsp:nvSpPr>
      <dsp:spPr>
        <a:xfrm>
          <a:off x="2893104" y="1358969"/>
          <a:ext cx="896226" cy="89622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+mj-lt"/>
            </a:rPr>
            <a:t>Suppliers</a:t>
          </a:r>
          <a:endParaRPr lang="en-US" sz="1000" b="1" kern="1200" dirty="0">
            <a:solidFill>
              <a:schemeClr val="tx1"/>
            </a:solidFill>
            <a:latin typeface="+mj-lt"/>
          </a:endParaRPr>
        </a:p>
      </dsp:txBody>
      <dsp:txXfrm>
        <a:off x="3024353" y="1490218"/>
        <a:ext cx="633728" cy="633728"/>
      </dsp:txXfrm>
    </dsp:sp>
    <dsp:sp modelId="{A8DB427F-E1E8-4C43-B1E5-32A5BD3AF583}">
      <dsp:nvSpPr>
        <dsp:cNvPr id="0" name=""/>
        <dsp:cNvSpPr/>
      </dsp:nvSpPr>
      <dsp:spPr>
        <a:xfrm>
          <a:off x="1535322" y="2716751"/>
          <a:ext cx="896226" cy="89622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+mj-lt"/>
            </a:rPr>
            <a:t>Services</a:t>
          </a:r>
          <a:endParaRPr lang="en-US" sz="1000" b="1" kern="1200" dirty="0">
            <a:solidFill>
              <a:schemeClr val="tx1"/>
            </a:solidFill>
            <a:latin typeface="+mj-lt"/>
          </a:endParaRPr>
        </a:p>
      </dsp:txBody>
      <dsp:txXfrm>
        <a:off x="1666571" y="2848000"/>
        <a:ext cx="633728" cy="633728"/>
      </dsp:txXfrm>
    </dsp:sp>
    <dsp:sp modelId="{9DCB3A56-2432-44B1-A5CD-68A1FA97F3DB}">
      <dsp:nvSpPr>
        <dsp:cNvPr id="0" name=""/>
        <dsp:cNvSpPr/>
      </dsp:nvSpPr>
      <dsp:spPr>
        <a:xfrm>
          <a:off x="177539" y="1358969"/>
          <a:ext cx="896226" cy="89622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+mj-lt"/>
            </a:rPr>
            <a:t>Outsourcing</a:t>
          </a:r>
        </a:p>
      </dsp:txBody>
      <dsp:txXfrm>
        <a:off x="308788" y="1490218"/>
        <a:ext cx="633728" cy="633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great products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work together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deliver your products faster, more easily, with less pain, and less stress</a:t>
            </a:r>
          </a:p>
          <a:p>
            <a:endParaRPr lang="en-US" dirty="0"/>
          </a:p>
          <a:p>
            <a:r>
              <a:rPr lang="en-US" dirty="0"/>
              <a:t>At a grand scale – we’re passionate about making products that you will find transformative to how you work. </a:t>
            </a:r>
          </a:p>
          <a:p>
            <a:endParaRPr lang="en-US" dirty="0"/>
          </a:p>
          <a:p>
            <a:r>
              <a:rPr lang="en-US" dirty="0"/>
              <a:t>We both want to use our tools every day to help you do a whole number of complex things, and at the same time get out of your way so you don’t need to worry about </a:t>
            </a:r>
            <a:r>
              <a:rPr lang="en-US" dirty="0" err="1"/>
              <a:t>SpiraPlan</a:t>
            </a:r>
            <a:r>
              <a:rPr lang="en-US" dirty="0"/>
              <a:t> and can instead focus on helping your own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Managers, our third pillar, could always take advantage of our reporting, dashboards, and traceability features. But we knew we could do a lot more to help managers – both senior leaders and those in other roles like 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the very high level, but what does this mean in detail for you? What have we or are we about to release that can help you? Let’s talk testers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next about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Managers, our third pillar, could always take advantage of our reporting, dashboards, and traceability features. But we knew we could do a lot more to help managers – both senior leaders and those in other roles like 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3612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10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7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7E1AB-38C6-4DEA-9175-F42F4FB4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5" y="5763062"/>
            <a:ext cx="2206869" cy="7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01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5/6/2021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2006-2019 Inflectra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  <p:sldLayoutId id="2147483719" r:id="rId14"/>
    <p:sldLayoutId id="2147483720" r:id="rId15"/>
    <p:sldLayoutId id="214748372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lectra.com/SpiraTeam/ProductComparison.aspx" TargetMode="Externa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wisslife.com/" TargetMode="Externa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1.png"/><Relationship Id="rId3" Type="http://schemas.openxmlformats.org/officeDocument/2006/relationships/image" Target="../media/image29.jpeg"/><Relationship Id="rId21" Type="http://schemas.openxmlformats.org/officeDocument/2006/relationships/image" Target="../media/image44.png"/><Relationship Id="rId34" Type="http://schemas.openxmlformats.org/officeDocument/2006/relationships/image" Target="../media/image56.gif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2" Type="http://schemas.openxmlformats.org/officeDocument/2006/relationships/hyperlink" Target="http://www.alcatel-lucent.com/" TargetMode="Externa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gif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db.com/" TargetMode="External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hyperlink" Target="http://www.ermscorp.com/" TargetMode="External"/><Relationship Id="rId37" Type="http://schemas.openxmlformats.org/officeDocument/2006/relationships/image" Target="../media/image59.jpe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hyperlink" Target="http://www.rockybrands.com/" TargetMode="Externa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5.jpeg"/><Relationship Id="rId3" Type="http://schemas.openxmlformats.org/officeDocument/2006/relationships/image" Target="../media/image63.png"/><Relationship Id="rId21" Type="http://schemas.openxmlformats.org/officeDocument/2006/relationships/image" Target="../media/image80.wmf"/><Relationship Id="rId7" Type="http://schemas.openxmlformats.org/officeDocument/2006/relationships/image" Target="../media/image67.jp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4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3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jpeg"/><Relationship Id="rId9" Type="http://schemas.openxmlformats.org/officeDocument/2006/relationships/image" Target="../media/image69.jpg"/><Relationship Id="rId14" Type="http://schemas.openxmlformats.org/officeDocument/2006/relationships/image" Target="../media/image74.png"/><Relationship Id="rId22" Type="http://schemas.openxmlformats.org/officeDocument/2006/relationships/image" Target="../media/image81.jpeg"/><Relationship Id="rId27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7.svg"/><Relationship Id="rId5" Type="http://schemas.openxmlformats.org/officeDocument/2006/relationships/image" Target="../media/image126.png"/><Relationship Id="rId4" Type="http://schemas.openxmlformats.org/officeDocument/2006/relationships/image" Target="../media/image125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68.png"/><Relationship Id="rId3" Type="http://schemas.openxmlformats.org/officeDocument/2006/relationships/image" Target="../media/image149.png"/><Relationship Id="rId21" Type="http://schemas.openxmlformats.org/officeDocument/2006/relationships/image" Target="../media/image125.sv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67.png"/><Relationship Id="rId2" Type="http://schemas.openxmlformats.org/officeDocument/2006/relationships/image" Target="../media/image148.jpeg"/><Relationship Id="rId16" Type="http://schemas.openxmlformats.org/officeDocument/2006/relationships/image" Target="../media/image162.png"/><Relationship Id="rId20" Type="http://schemas.openxmlformats.org/officeDocument/2006/relationships/image" Target="../media/image124.png"/><Relationship Id="rId29" Type="http://schemas.openxmlformats.org/officeDocument/2006/relationships/image" Target="../media/image17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166.png"/><Relationship Id="rId32" Type="http://schemas.openxmlformats.org/officeDocument/2006/relationships/image" Target="../media/image174.png"/><Relationship Id="rId5" Type="http://schemas.openxmlformats.org/officeDocument/2006/relationships/image" Target="../media/image151.jpeg"/><Relationship Id="rId15" Type="http://schemas.openxmlformats.org/officeDocument/2006/relationships/image" Target="../media/image161.png"/><Relationship Id="rId23" Type="http://schemas.openxmlformats.org/officeDocument/2006/relationships/image" Target="../media/image127.svg"/><Relationship Id="rId28" Type="http://schemas.openxmlformats.org/officeDocument/2006/relationships/image" Target="../media/image170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173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26.png"/><Relationship Id="rId27" Type="http://schemas.openxmlformats.org/officeDocument/2006/relationships/image" Target="../media/image169.png"/><Relationship Id="rId30" Type="http://schemas.openxmlformats.org/officeDocument/2006/relationships/image" Target="../media/image17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52CC-4B7C-4191-B0D7-DC482B82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841" y="4321162"/>
            <a:ext cx="7275992" cy="132556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Enterprise Agile Planning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F90275-6A10-46F2-A8B3-390CD4D6C15E}"/>
              </a:ext>
            </a:extLst>
          </p:cNvPr>
          <p:cNvGrpSpPr/>
          <p:nvPr/>
        </p:nvGrpSpPr>
        <p:grpSpPr>
          <a:xfrm>
            <a:off x="1290061" y="753991"/>
            <a:ext cx="9398814" cy="3840813"/>
            <a:chOff x="1290061" y="753991"/>
            <a:chExt cx="9398814" cy="38408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E92D2F-4331-414C-AA51-0A83DAE09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061" y="753991"/>
              <a:ext cx="9398814" cy="384081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2CCD0C-5DB6-4141-9B0A-93AA6C01AEF4}"/>
                </a:ext>
              </a:extLst>
            </p:cNvPr>
            <p:cNvSpPr txBox="1"/>
            <p:nvPr/>
          </p:nvSpPr>
          <p:spPr>
            <a:xfrm>
              <a:off x="10088873" y="1533574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7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EED1-41F9-4E81-81B7-6C47143B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Integrated Agile Supply Chain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E32976-0ACF-4C0F-918A-38238602A243}"/>
              </a:ext>
            </a:extLst>
          </p:cNvPr>
          <p:cNvGrpSpPr/>
          <p:nvPr/>
        </p:nvGrpSpPr>
        <p:grpSpPr>
          <a:xfrm>
            <a:off x="7566760" y="862131"/>
            <a:ext cx="3966872" cy="5542126"/>
            <a:chOff x="7522868" y="805639"/>
            <a:chExt cx="3966872" cy="5542126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3DA15214-C831-416E-979D-6F24E6C788FB}"/>
                </a:ext>
              </a:extLst>
            </p:cNvPr>
            <p:cNvGraphicFramePr/>
            <p:nvPr/>
          </p:nvGraphicFramePr>
          <p:xfrm>
            <a:off x="7522869" y="805639"/>
            <a:ext cx="3966871" cy="2475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3DA0A8BB-86B8-438D-81A7-66C9A2269992}"/>
                </a:ext>
              </a:extLst>
            </p:cNvPr>
            <p:cNvGraphicFramePr/>
            <p:nvPr/>
          </p:nvGraphicFramePr>
          <p:xfrm>
            <a:off x="7522869" y="3872053"/>
            <a:ext cx="3966871" cy="2475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64BDFD-0FF0-4375-AE1B-78F510265D62}"/>
                </a:ext>
              </a:extLst>
            </p:cNvPr>
            <p:cNvSpPr/>
            <p:nvPr/>
          </p:nvSpPr>
          <p:spPr>
            <a:xfrm>
              <a:off x="7522868" y="3370243"/>
              <a:ext cx="3966871" cy="4129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+mj-lt"/>
                </a:rPr>
                <a:t>Company Boundary</a:t>
              </a:r>
            </a:p>
          </p:txBody>
        </p:sp>
      </p:grp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6A70EF78-61C8-4515-96ED-4A20268E5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164249"/>
              </p:ext>
            </p:extLst>
          </p:nvPr>
        </p:nvGraphicFramePr>
        <p:xfrm>
          <a:off x="1790192" y="1799470"/>
          <a:ext cx="3966871" cy="36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DF389683-C43B-4C45-AC70-AD064205F440}"/>
              </a:ext>
            </a:extLst>
          </p:cNvPr>
          <p:cNvSpPr/>
          <p:nvPr/>
        </p:nvSpPr>
        <p:spPr>
          <a:xfrm>
            <a:off x="6258757" y="3342607"/>
            <a:ext cx="674703" cy="46590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3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SpiraPlan</a:t>
            </a:r>
            <a:r>
              <a:rPr lang="en-US" dirty="0"/>
              <a:t> Difference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we different and what our customers say</a:t>
            </a:r>
          </a:p>
        </p:txBody>
      </p:sp>
    </p:spTree>
    <p:extLst>
      <p:ext uri="{BB962C8B-B14F-4D97-AF65-F5344CB8AC3E}">
        <p14:creationId xmlns:p14="http://schemas.microsoft.com/office/powerpoint/2010/main" val="154264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B2F4088-A691-4C07-8E8B-D4358D49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2430026"/>
            <a:ext cx="8243133" cy="3162300"/>
          </a:xfrm>
          <a:prstGeom prst="rect">
            <a:avLst/>
          </a:prstGeom>
          <a:solidFill>
            <a:srgbClr val="D9D9D9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Program &amp; Portfolio Management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56D4A94-446B-4F50-BE06-E119926C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837" y="3230126"/>
            <a:ext cx="7792591" cy="2324100"/>
          </a:xfrm>
          <a:prstGeom prst="rect">
            <a:avLst/>
          </a:prstGeom>
          <a:solidFill>
            <a:srgbClr val="F2F2F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Lifecycle Management (ALM)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E24CA4F-AF86-4466-A86F-A60D48E03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Introducing the Inflectra® Suite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9055E9EA-EFB1-4AD8-B39C-B8236A33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3951620"/>
            <a:ext cx="7337056" cy="97155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Bug Tracking</a:t>
            </a:r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54426C5B-A3BD-4222-AE5E-473B2D37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1591826"/>
            <a:ext cx="4110361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4874D4B-79BB-478C-9C2A-57D28348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5706626"/>
            <a:ext cx="8243133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(Web, GUI, Services)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BF977E3-A468-491D-BCAB-E6FB723B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5037470"/>
            <a:ext cx="7337056" cy="402456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Source Code Management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3B48694-C8AB-4A87-812E-EE76FABF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779" y="1601071"/>
            <a:ext cx="3989250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SpiraCapture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 Testing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E29B516-FD82-4BA5-B4A4-4B397B2EB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0067" y="1687046"/>
            <a:ext cx="532373" cy="53237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C076DA-656D-41D1-9976-569CEA33E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7490" y="5074277"/>
            <a:ext cx="296778" cy="342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2CC6793-0F44-4B22-9ACC-F5209D570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3252" y="4167412"/>
            <a:ext cx="506815" cy="50681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6AE8223-6343-4B81-A3F1-EE1E33DB87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8947" y="5778896"/>
            <a:ext cx="506815" cy="50681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E57CE5A-CF95-4433-9F15-D3C455D8A5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7657" y="1702104"/>
            <a:ext cx="465574" cy="46557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25DE11-49E3-44A9-8F86-18E1BD1214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23252" y="3361578"/>
            <a:ext cx="445135" cy="5138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E00F379-6897-470D-AD03-E2F045125F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2380" y="2552235"/>
            <a:ext cx="456007" cy="5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53F5278-2127-4C22-997A-2B6A4564C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SpiraPlan – Enterprise Program Management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3E35E7-F89F-486D-B80E-48D8538BAC31}"/>
              </a:ext>
            </a:extLst>
          </p:cNvPr>
          <p:cNvGrpSpPr/>
          <p:nvPr/>
        </p:nvGrpSpPr>
        <p:grpSpPr>
          <a:xfrm>
            <a:off x="1966865" y="1616903"/>
            <a:ext cx="7842959" cy="4100316"/>
            <a:chOff x="3076575" y="2318239"/>
            <a:chExt cx="6115050" cy="31623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26DF66DF-8D83-440D-84E2-290D86751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575" y="2318239"/>
              <a:ext cx="6115050" cy="31623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2">
                  <a:lumMod val="25000"/>
                  <a:lumOff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F79910"/>
                  </a:solidFill>
                </a:rPr>
                <a:t>SpiraPlan®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rgbClr val="5F5F5F"/>
                  </a:solidFill>
                </a:rPr>
                <a:t>Agile Program &amp; Portfolio Management</a:t>
              </a:r>
            </a:p>
          </p:txBody>
        </p: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68B66653-09D3-4531-B060-EFF86C58B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875" y="3118339"/>
              <a:ext cx="5772150" cy="2324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2">
                  <a:lumMod val="25000"/>
                  <a:lumOff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F79910"/>
                  </a:solidFill>
                </a:rPr>
                <a:t>SpiraTeam®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rgbClr val="5F5F5F"/>
                  </a:solidFill>
                </a:rPr>
                <a:t>Application Lifecycle Management (ALM)</a:t>
              </a: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2B192240-2402-4D6C-BD1C-75F4EFED2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325" y="3937489"/>
              <a:ext cx="5429250" cy="9715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2">
                  <a:lumMod val="25000"/>
                  <a:lumOff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79910"/>
                  </a:solidFill>
                </a:rPr>
                <a:t>SpiraTest®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Requirements, Test Management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&amp; Bug Tracking</a:t>
              </a: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CED85496-872C-4617-9B78-41EF1C1B3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325" y="4985239"/>
              <a:ext cx="5429250" cy="342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2">
                  <a:lumMod val="25000"/>
                  <a:lumOff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79910"/>
                  </a:solidFill>
                </a:rPr>
                <a:t>TaraVault® 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 SCM Using Git or Subversion</a:t>
              </a:r>
            </a:p>
          </p:txBody>
        </p:sp>
      </p:grpSp>
      <p:sp>
        <p:nvSpPr>
          <p:cNvPr id="2" name="Trapezoid 1">
            <a:extLst>
              <a:ext uri="{FF2B5EF4-FFF2-40B4-BE49-F238E27FC236}">
                <a16:creationId xmlns:a16="http://schemas.microsoft.com/office/drawing/2014/main" id="{8A824841-8CF3-4BD9-B552-D1D65B71ABC7}"/>
              </a:ext>
            </a:extLst>
          </p:cNvPr>
          <p:cNvSpPr/>
          <p:nvPr/>
        </p:nvSpPr>
        <p:spPr>
          <a:xfrm flipV="1">
            <a:off x="10289219" y="1616903"/>
            <a:ext cx="1393795" cy="4100316"/>
          </a:xfrm>
          <a:prstGeom prst="trapezoi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D721B-3DA3-411A-9139-A3F98C780C67}"/>
              </a:ext>
            </a:extLst>
          </p:cNvPr>
          <p:cNvSpPr txBox="1"/>
          <p:nvPr/>
        </p:nvSpPr>
        <p:spPr>
          <a:xfrm>
            <a:off x="10360240" y="1935332"/>
            <a:ext cx="1322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Enterprise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289D2-EEDA-4CB7-847C-B6D0E09A740A}"/>
              </a:ext>
            </a:extLst>
          </p:cNvPr>
          <p:cNvSpPr txBox="1"/>
          <p:nvPr/>
        </p:nvSpPr>
        <p:spPr>
          <a:xfrm>
            <a:off x="10360239" y="3011010"/>
            <a:ext cx="1322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BEAA58-5FAD-4B0D-A54C-F187D57386E8}"/>
              </a:ext>
            </a:extLst>
          </p:cNvPr>
          <p:cNvSpPr txBox="1"/>
          <p:nvPr/>
        </p:nvSpPr>
        <p:spPr>
          <a:xfrm>
            <a:off x="10333606" y="4194837"/>
            <a:ext cx="1322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2E705-B6CC-483E-9F69-1EB4851CE31C}"/>
              </a:ext>
            </a:extLst>
          </p:cNvPr>
          <p:cNvSpPr txBox="1"/>
          <p:nvPr/>
        </p:nvSpPr>
        <p:spPr>
          <a:xfrm>
            <a:off x="719091" y="6107837"/>
            <a:ext cx="83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 err="1">
                <a:hlinkClick r:id="rId2"/>
              </a:rPr>
              <a:t>Spira</a:t>
            </a:r>
            <a:r>
              <a:rPr lang="en-US" dirty="0">
                <a:hlinkClick r:id="rId2"/>
              </a:rPr>
              <a:t> Comparison Matrix</a:t>
            </a:r>
            <a:r>
              <a:rPr lang="en-US" dirty="0"/>
              <a:t> for a comparison on the different editions</a:t>
            </a:r>
          </a:p>
        </p:txBody>
      </p:sp>
    </p:spTree>
    <p:extLst>
      <p:ext uri="{BB962C8B-B14F-4D97-AF65-F5344CB8AC3E}">
        <p14:creationId xmlns:p14="http://schemas.microsoft.com/office/powerpoint/2010/main" val="332854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C277-E490-4557-B6BB-D9FA3666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900" dirty="0">
                <a:solidFill>
                  <a:schemeClr val="bg2">
                    <a:lumMod val="65000"/>
                  </a:schemeClr>
                </a:solidFill>
              </a:rPr>
              <a:t>harmony</a:t>
            </a:r>
          </a:p>
        </p:txBody>
      </p:sp>
    </p:spTree>
    <p:extLst>
      <p:ext uri="{BB962C8B-B14F-4D97-AF65-F5344CB8AC3E}">
        <p14:creationId xmlns:p14="http://schemas.microsoft.com/office/powerpoint/2010/main" val="4520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B4C1F-C664-4383-B843-2272B63A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Foster Harmony?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C61FE-2311-482E-A59F-978A70FE5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Disciplines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Through Simplicity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Ecosystems</a:t>
            </a:r>
          </a:p>
        </p:txBody>
      </p:sp>
    </p:spTree>
    <p:extLst>
      <p:ext uri="{BB962C8B-B14F-4D97-AF65-F5344CB8AC3E}">
        <p14:creationId xmlns:p14="http://schemas.microsoft.com/office/powerpoint/2010/main" val="324131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the Disciplines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A73BC0-82F1-492C-9EAA-B00CB145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25527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6AD0C-A120-4589-9A67-609A5B44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253365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ECB399-5AB0-4E70-8E75-88B62BC64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678800"/>
            <a:ext cx="2609850" cy="2055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852057-710D-44AB-AB19-A68C01885619}"/>
              </a:ext>
            </a:extLst>
          </p:cNvPr>
          <p:cNvSpPr txBox="1"/>
          <p:nvPr/>
        </p:nvSpPr>
        <p:spPr>
          <a:xfrm>
            <a:off x="2362200" y="3669438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Testers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E3791-2C19-4774-8FCD-0C622434AC74}"/>
              </a:ext>
            </a:extLst>
          </p:cNvPr>
          <p:cNvSpPr txBox="1"/>
          <p:nvPr/>
        </p:nvSpPr>
        <p:spPr>
          <a:xfrm>
            <a:off x="474345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Developers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E35398-5D2E-48DA-A434-BAFADD68E772}"/>
              </a:ext>
            </a:extLst>
          </p:cNvPr>
          <p:cNvSpPr txBox="1"/>
          <p:nvPr/>
        </p:nvSpPr>
        <p:spPr>
          <a:xfrm>
            <a:off x="708660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Managers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21891-C233-439A-9101-66E0BB1EF2D6}"/>
              </a:ext>
            </a:extLst>
          </p:cNvPr>
          <p:cNvSpPr txBox="1"/>
          <p:nvPr/>
        </p:nvSpPr>
        <p:spPr>
          <a:xfrm>
            <a:off x="1349406" y="4840069"/>
            <a:ext cx="988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consider each of these three stakeholders groups when designing features for </a:t>
            </a:r>
            <a:r>
              <a:rPr lang="en-US" sz="2400" dirty="0" err="1"/>
              <a:t>SpiraPlan</a:t>
            </a:r>
            <a:r>
              <a:rPr lang="en-US" sz="2400" dirty="0"/>
              <a:t>, so that everyone in teams can get the most out of the system working together.</a:t>
            </a:r>
          </a:p>
        </p:txBody>
      </p:sp>
    </p:spTree>
    <p:extLst>
      <p:ext uri="{BB962C8B-B14F-4D97-AF65-F5344CB8AC3E}">
        <p14:creationId xmlns:p14="http://schemas.microsoft.com/office/powerpoint/2010/main" val="3498347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E65C29-421C-4DB8-B339-302B8F69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Simplicity = Productivity from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1AE25-EC2C-4D3D-9F18-6350433C56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Less Time Doing: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7857A7-DC1A-4815-8361-22FD87BBD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More Time Doing: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DB348-8F0B-4263-AB81-B4634E2FC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2430248"/>
            <a:ext cx="5076824" cy="2538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761D6-82D3-4ABE-8DD0-07A1E8D61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433422"/>
            <a:ext cx="5364956" cy="3576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0DA48B-E386-4EC4-8496-05F6226651BC}"/>
              </a:ext>
            </a:extLst>
          </p:cNvPr>
          <p:cNvSpPr txBox="1"/>
          <p:nvPr/>
        </p:nvSpPr>
        <p:spPr>
          <a:xfrm>
            <a:off x="2486025" y="5238471"/>
            <a:ext cx="353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plugins, customization or configuration needed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59745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64BE00-F2CB-489B-BF22-1C33BD8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Ecosystems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BA465-C5CD-4A89-B232-B0D7505F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04" y="1819922"/>
            <a:ext cx="5065450" cy="42822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recognize that you need to integrate </a:t>
            </a:r>
            <a:r>
              <a:rPr lang="en-US" sz="3600" dirty="0" err="1">
                <a:latin typeface="+mj-lt"/>
              </a:rPr>
              <a:t>SpiraPlan</a:t>
            </a:r>
            <a:r>
              <a:rPr lang="en-US" sz="3600" dirty="0">
                <a:latin typeface="+mj-lt"/>
              </a:rPr>
              <a:t> with other tools and systems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make this easy and straightforward so you can get working faster &amp; easier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9CCE2-6A46-4CAF-9A48-EFA6CE418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49" y="1606858"/>
            <a:ext cx="4953740" cy="49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96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AB00B7-2D5C-4ABB-A75E-7334D998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Inflectra Core Values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4CB4CD-BA6D-43CA-98FC-B16302A40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Products: Build for Our Users Not Investors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Building great software for customers, not chasing the latest fad.</a:t>
            </a:r>
          </a:p>
          <a:p>
            <a:pPr>
              <a:spcBef>
                <a:spcPts val="1800"/>
              </a:spcBef>
            </a:pPr>
            <a:r>
              <a:rPr lang="en-US" dirty="0"/>
              <a:t>Great Team: We Just Get it Done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Treat customers well, solve their problems, no drama or red tape.</a:t>
            </a:r>
          </a:p>
          <a:p>
            <a:pPr>
              <a:spcBef>
                <a:spcPts val="1800"/>
              </a:spcBef>
            </a:pPr>
            <a:r>
              <a:rPr lang="en-US" dirty="0"/>
              <a:t>Great Workplace: Family and Life Flexibility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Unlimited vacation, amazing benefits, flex/part time welcomed.</a:t>
            </a:r>
          </a:p>
          <a:p>
            <a:pPr>
              <a:spcBef>
                <a:spcPts val="1800"/>
              </a:spcBef>
            </a:pPr>
            <a:r>
              <a:rPr lang="en-US" dirty="0"/>
              <a:t>Great Community: Enabling Second Acts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Expanding opportunities for new/second careers in technology.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3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Your Agile 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challenges in scaling agile methodologies</a:t>
            </a:r>
          </a:p>
        </p:txBody>
      </p:sp>
    </p:spTree>
    <p:extLst>
      <p:ext uri="{BB962C8B-B14F-4D97-AF65-F5344CB8AC3E}">
        <p14:creationId xmlns:p14="http://schemas.microsoft.com/office/powerpoint/2010/main" val="109271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SpiraPlan</a:t>
            </a:r>
            <a:r>
              <a:rPr lang="en-US" dirty="0"/>
              <a:t> Works For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Features for different industries and methodologies</a:t>
            </a:r>
          </a:p>
        </p:txBody>
      </p:sp>
    </p:spTree>
    <p:extLst>
      <p:ext uri="{BB962C8B-B14F-4D97-AF65-F5344CB8AC3E}">
        <p14:creationId xmlns:p14="http://schemas.microsoft.com/office/powerpoint/2010/main" val="65147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E5B223-7D1F-40C3-8CB8-39C187E06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3681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E2E4EBA-7627-431F-B3BC-95B6720E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&amp; Life Sciences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DC575C-6468-4E20-BF69-37ACB522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signatures for FDA 21 Part 11 compliance</a:t>
            </a:r>
          </a:p>
          <a:p>
            <a:r>
              <a:rPr lang="en-US" dirty="0"/>
              <a:t>Secure hosting with support for HIPAA BAA agreements</a:t>
            </a:r>
          </a:p>
          <a:p>
            <a:r>
              <a:rPr lang="en-US" dirty="0"/>
              <a:t>End to end traceability of requirements, tests, and code</a:t>
            </a:r>
          </a:p>
          <a:p>
            <a:r>
              <a:rPr lang="en-US" dirty="0"/>
              <a:t>Validated platform where you control update cadence</a:t>
            </a:r>
          </a:p>
        </p:txBody>
      </p:sp>
    </p:spTree>
    <p:extLst>
      <p:ext uri="{BB962C8B-B14F-4D97-AF65-F5344CB8AC3E}">
        <p14:creationId xmlns:p14="http://schemas.microsoft.com/office/powerpoint/2010/main" val="1878056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C6C6B-C837-4B80-B91B-D74946E2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8654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E2E4EBA-7627-431F-B3BC-95B6720E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Services &amp; Insurance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DC575C-6468-4E20-BF69-37ACB522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cloud platform (SOC2) or on-premise deployment</a:t>
            </a:r>
          </a:p>
          <a:p>
            <a:r>
              <a:rPr lang="en-US" dirty="0"/>
              <a:t>Integrated enterprise risk management</a:t>
            </a:r>
          </a:p>
          <a:p>
            <a:r>
              <a:rPr lang="en-US" dirty="0"/>
              <a:t>Integration with automated testing and compliance tools</a:t>
            </a:r>
          </a:p>
          <a:p>
            <a:r>
              <a:rPr lang="en-US" dirty="0"/>
              <a:t>End-to-end traceability and auditability of testing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0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F7625C-F205-4812-9A91-33E96CF2A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00358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E2E4EBA-7627-431F-B3BC-95B6720E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Energy, Industrial, &amp; Automotive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DC575C-6468-4E20-BF69-37ACB522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for public safety with world class test management</a:t>
            </a:r>
          </a:p>
          <a:p>
            <a:r>
              <a:rPr lang="en-US" dirty="0"/>
              <a:t>Define requirements and test for compliance</a:t>
            </a:r>
          </a:p>
          <a:p>
            <a:r>
              <a:rPr lang="en-US" dirty="0"/>
              <a:t>Integrate standards and regulations into your test plans</a:t>
            </a:r>
          </a:p>
          <a:p>
            <a:r>
              <a:rPr lang="en-US" dirty="0"/>
              <a:t>Understand and manage risk of critical systems</a:t>
            </a:r>
          </a:p>
        </p:txBody>
      </p:sp>
    </p:spTree>
    <p:extLst>
      <p:ext uri="{BB962C8B-B14F-4D97-AF65-F5344CB8AC3E}">
        <p14:creationId xmlns:p14="http://schemas.microsoft.com/office/powerpoint/2010/main" val="1802307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33D93-EFDC-4B4D-BA0F-485AF803D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2376" cy="60506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E2E4EBA-7627-431F-B3BC-95B6720E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Defense, Government &amp; Aerospace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DC575C-6468-4E20-BF69-37ACB522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 programs and portfolios across platforms</a:t>
            </a:r>
          </a:p>
          <a:p>
            <a:r>
              <a:rPr lang="en-US" dirty="0"/>
              <a:t>Test step level traceability for mission systems</a:t>
            </a:r>
          </a:p>
          <a:p>
            <a:r>
              <a:rPr lang="en-US" dirty="0"/>
              <a:t>Automate testing and compliance with </a:t>
            </a:r>
            <a:r>
              <a:rPr lang="en-US" dirty="0" err="1"/>
              <a:t>RemoteLaunch</a:t>
            </a:r>
            <a:endParaRPr lang="en-US" dirty="0"/>
          </a:p>
          <a:p>
            <a:r>
              <a:rPr lang="en-US" dirty="0"/>
              <a:t>Security and privacy with on-premise and AWS GovCloud</a:t>
            </a:r>
          </a:p>
        </p:txBody>
      </p:sp>
    </p:spTree>
    <p:extLst>
      <p:ext uri="{BB962C8B-B14F-4D97-AF65-F5344CB8AC3E}">
        <p14:creationId xmlns:p14="http://schemas.microsoft.com/office/powerpoint/2010/main" val="3374732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7">
            <a:extLst>
              <a:ext uri="{FF2B5EF4-FFF2-40B4-BE49-F238E27FC236}">
                <a16:creationId xmlns:a16="http://schemas.microsoft.com/office/drawing/2014/main" id="{A64BD954-5848-46B0-BD6E-D6B3D5304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Representative Customers by Industry</a:t>
            </a:r>
          </a:p>
        </p:txBody>
      </p:sp>
      <p:sp>
        <p:nvSpPr>
          <p:cNvPr id="24582" name="Rectangle 8">
            <a:extLst>
              <a:ext uri="{FF2B5EF4-FFF2-40B4-BE49-F238E27FC236}">
                <a16:creationId xmlns:a16="http://schemas.microsoft.com/office/drawing/2014/main" id="{9F2EB3BA-F3C5-4B07-A1AE-27DAF3FBD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2571"/>
            <a:ext cx="10515600" cy="3570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dirty="0"/>
              <a:t>We have ~ 80,000 users in 5,000+ companies worldwide:</a:t>
            </a:r>
          </a:p>
        </p:txBody>
      </p:sp>
      <p:sp>
        <p:nvSpPr>
          <p:cNvPr id="24616" name="Line 3">
            <a:extLst>
              <a:ext uri="{FF2B5EF4-FFF2-40B4-BE49-F238E27FC236}">
                <a16:creationId xmlns:a16="http://schemas.microsoft.com/office/drawing/2014/main" id="{BBCC6C8C-7E94-4963-83D9-57F2A36B5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054" y="4246320"/>
            <a:ext cx="10341746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Line 4">
            <a:extLst>
              <a:ext uri="{FF2B5EF4-FFF2-40B4-BE49-F238E27FC236}">
                <a16:creationId xmlns:a16="http://schemas.microsoft.com/office/drawing/2014/main" id="{B057A248-6E63-4852-86D7-E3434C889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686" y="5297245"/>
            <a:ext cx="10315114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Line 5">
            <a:extLst>
              <a:ext uri="{FF2B5EF4-FFF2-40B4-BE49-F238E27FC236}">
                <a16:creationId xmlns:a16="http://schemas.microsoft.com/office/drawing/2014/main" id="{DC135AF7-FA72-4B9C-9962-277980676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668" y="3195395"/>
            <a:ext cx="10387132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1">
            <a:extLst>
              <a:ext uri="{FF2B5EF4-FFF2-40B4-BE49-F238E27FC236}">
                <a16:creationId xmlns:a16="http://schemas.microsoft.com/office/drawing/2014/main" id="{11E76993-FF47-4C4E-84D6-6CAD5B87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Energy &amp; Industrial</a:t>
            </a:r>
          </a:p>
        </p:txBody>
      </p:sp>
      <p:sp>
        <p:nvSpPr>
          <p:cNvPr id="24585" name="Text Box 12">
            <a:extLst>
              <a:ext uri="{FF2B5EF4-FFF2-40B4-BE49-F238E27FC236}">
                <a16:creationId xmlns:a16="http://schemas.microsoft.com/office/drawing/2014/main" id="{01FED695-9B3E-4435-B619-F93A758F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Government &amp; Defense</a:t>
            </a:r>
          </a:p>
        </p:txBody>
      </p:sp>
      <p:sp>
        <p:nvSpPr>
          <p:cNvPr id="24586" name="Text Box 13">
            <a:extLst>
              <a:ext uri="{FF2B5EF4-FFF2-40B4-BE49-F238E27FC236}">
                <a16:creationId xmlns:a16="http://schemas.microsoft.com/office/drawing/2014/main" id="{5064DCF7-A252-4218-AC9E-FB3DBAF4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Retail &amp; Consumer Goods</a:t>
            </a:r>
          </a:p>
        </p:txBody>
      </p:sp>
      <p:sp>
        <p:nvSpPr>
          <p:cNvPr id="24587" name="Text Box 14">
            <a:extLst>
              <a:ext uri="{FF2B5EF4-FFF2-40B4-BE49-F238E27FC236}">
                <a16:creationId xmlns:a16="http://schemas.microsoft.com/office/drawing/2014/main" id="{CCE08E57-308E-4165-982F-788ECC06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Healthcare &amp; Bio-Technology</a:t>
            </a:r>
          </a:p>
        </p:txBody>
      </p:sp>
      <p:sp>
        <p:nvSpPr>
          <p:cNvPr id="24588" name="Text Box 15">
            <a:extLst>
              <a:ext uri="{FF2B5EF4-FFF2-40B4-BE49-F238E27FC236}">
                <a16:creationId xmlns:a16="http://schemas.microsoft.com/office/drawing/2014/main" id="{D9FF2599-1951-4D79-B284-6F3C7A71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Financial &amp; Business Services </a:t>
            </a:r>
          </a:p>
        </p:txBody>
      </p:sp>
      <p:sp>
        <p:nvSpPr>
          <p:cNvPr id="24589" name="Text Box 16">
            <a:extLst>
              <a:ext uri="{FF2B5EF4-FFF2-40B4-BE49-F238E27FC236}">
                <a16:creationId xmlns:a16="http://schemas.microsoft.com/office/drawing/2014/main" id="{01D8D5AE-25DD-44BC-A731-1454549A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Information Technology</a:t>
            </a:r>
          </a:p>
        </p:txBody>
      </p:sp>
      <p:sp>
        <p:nvSpPr>
          <p:cNvPr id="24590" name="Text Box 17">
            <a:extLst>
              <a:ext uri="{FF2B5EF4-FFF2-40B4-BE49-F238E27FC236}">
                <a16:creationId xmlns:a16="http://schemas.microsoft.com/office/drawing/2014/main" id="{E56CACC1-3CD2-43AF-A7FF-26631229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Transportation &amp; Hospitality</a:t>
            </a:r>
          </a:p>
        </p:txBody>
      </p:sp>
      <p:sp>
        <p:nvSpPr>
          <p:cNvPr id="24591" name="Text Box 18">
            <a:extLst>
              <a:ext uri="{FF2B5EF4-FFF2-40B4-BE49-F238E27FC236}">
                <a16:creationId xmlns:a16="http://schemas.microsoft.com/office/drawing/2014/main" id="{083299BE-8EAE-413B-BE9F-67309BA1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Telecommunications</a:t>
            </a:r>
          </a:p>
        </p:txBody>
      </p:sp>
      <p:pic>
        <p:nvPicPr>
          <p:cNvPr id="24594" name="Picture 33" descr="Alcatel-Lucent">
            <a:hlinkClick r:id="rId2"/>
            <a:extLst>
              <a:ext uri="{FF2B5EF4-FFF2-40B4-BE49-F238E27FC236}">
                <a16:creationId xmlns:a16="http://schemas.microsoft.com/office/drawing/2014/main" id="{1AE3D3BD-D748-4615-A238-32C49ED8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4" y="2517533"/>
            <a:ext cx="1762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6" descr="Rocky Brands">
            <a:hlinkClick r:id="rId4"/>
            <a:extLst>
              <a:ext uri="{FF2B5EF4-FFF2-40B4-BE49-F238E27FC236}">
                <a16:creationId xmlns:a16="http://schemas.microsoft.com/office/drawing/2014/main" id="{59D6EB7A-33C8-413E-90DF-67010778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0" y="5750477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38" descr="Deutsch Bank">
            <a:hlinkClick r:id="rId6"/>
            <a:extLst>
              <a:ext uri="{FF2B5EF4-FFF2-40B4-BE49-F238E27FC236}">
                <a16:creationId xmlns:a16="http://schemas.microsoft.com/office/drawing/2014/main" id="{8C78F9CA-A1A4-497F-99FF-BF0F3A66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01" y="2517533"/>
            <a:ext cx="1905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39" descr="Swiss Life Group">
            <a:hlinkClick r:id="rId8"/>
            <a:extLst>
              <a:ext uri="{FF2B5EF4-FFF2-40B4-BE49-F238E27FC236}">
                <a16:creationId xmlns:a16="http://schemas.microsoft.com/office/drawing/2014/main" id="{75E38330-814A-4699-8B1A-0C43C72E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02" y="2441332"/>
            <a:ext cx="790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1">
            <a:extLst>
              <a:ext uri="{FF2B5EF4-FFF2-40B4-BE49-F238E27FC236}">
                <a16:creationId xmlns:a16="http://schemas.microsoft.com/office/drawing/2014/main" id="{08C5B682-9715-412D-88EE-CE634B6FF3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17" y="2541346"/>
            <a:ext cx="1249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43">
            <a:extLst>
              <a:ext uri="{FF2B5EF4-FFF2-40B4-BE49-F238E27FC236}">
                <a16:creationId xmlns:a16="http://schemas.microsoft.com/office/drawing/2014/main" id="{1D8A9893-A9C5-49A7-B090-6F2C0230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30" y="1987308"/>
            <a:ext cx="981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44">
            <a:extLst>
              <a:ext uri="{FF2B5EF4-FFF2-40B4-BE49-F238E27FC236}">
                <a16:creationId xmlns:a16="http://schemas.microsoft.com/office/drawing/2014/main" id="{1373D622-C621-4CDF-BE38-070EE51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472397"/>
            <a:ext cx="1668222" cy="55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45">
            <a:extLst>
              <a:ext uri="{FF2B5EF4-FFF2-40B4-BE49-F238E27FC236}">
                <a16:creationId xmlns:a16="http://schemas.microsoft.com/office/drawing/2014/main" id="{86F8C112-A546-43F3-B4BF-BCF5E6B2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18" y="3289057"/>
            <a:ext cx="1619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46">
            <a:extLst>
              <a:ext uri="{FF2B5EF4-FFF2-40B4-BE49-F238E27FC236}">
                <a16:creationId xmlns:a16="http://schemas.microsoft.com/office/drawing/2014/main" id="{DD851A41-2069-48AA-8CCC-F2D28F89F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94" y="3870083"/>
            <a:ext cx="154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47">
            <a:extLst>
              <a:ext uri="{FF2B5EF4-FFF2-40B4-BE49-F238E27FC236}">
                <a16:creationId xmlns:a16="http://schemas.microsoft.com/office/drawing/2014/main" id="{9B7B5AC6-82F2-43CD-85B4-EEB89D75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68" y="3654182"/>
            <a:ext cx="16192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" descr="Active Network LLC">
            <a:extLst>
              <a:ext uri="{FF2B5EF4-FFF2-40B4-BE49-F238E27FC236}">
                <a16:creationId xmlns:a16="http://schemas.microsoft.com/office/drawing/2014/main" id="{B99F2179-A585-4793-AADF-AF81D195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5716224"/>
            <a:ext cx="1528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49">
            <a:extLst>
              <a:ext uri="{FF2B5EF4-FFF2-40B4-BE49-F238E27FC236}">
                <a16:creationId xmlns:a16="http://schemas.microsoft.com/office/drawing/2014/main" id="{266B2849-353F-4FE8-9E97-6E846B82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6" y="5659075"/>
            <a:ext cx="6699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50">
            <a:extLst>
              <a:ext uri="{FF2B5EF4-FFF2-40B4-BE49-F238E27FC236}">
                <a16:creationId xmlns:a16="http://schemas.microsoft.com/office/drawing/2014/main" id="{6F18241D-1D71-4F0E-966A-579D8393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30511"/>
            <a:ext cx="188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51">
            <a:extLst>
              <a:ext uri="{FF2B5EF4-FFF2-40B4-BE49-F238E27FC236}">
                <a16:creationId xmlns:a16="http://schemas.microsoft.com/office/drawing/2014/main" id="{8354C5C8-E58B-40D2-BF93-4CE97625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16" y="4558227"/>
            <a:ext cx="15446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52">
            <a:extLst>
              <a:ext uri="{FF2B5EF4-FFF2-40B4-BE49-F238E27FC236}">
                <a16:creationId xmlns:a16="http://schemas.microsoft.com/office/drawing/2014/main" id="{4B21088C-85CD-4495-9532-BCED2B17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13" y="4671586"/>
            <a:ext cx="1427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54">
            <a:extLst>
              <a:ext uri="{FF2B5EF4-FFF2-40B4-BE49-F238E27FC236}">
                <a16:creationId xmlns:a16="http://schemas.microsoft.com/office/drawing/2014/main" id="{0BF58D5F-B810-4A1C-8636-E10312BC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94" y="4633670"/>
            <a:ext cx="908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55">
            <a:extLst>
              <a:ext uri="{FF2B5EF4-FFF2-40B4-BE49-F238E27FC236}">
                <a16:creationId xmlns:a16="http://schemas.microsoft.com/office/drawing/2014/main" id="{AFB72B2A-E28C-4899-A0A3-6CB517B0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60" y="5834468"/>
            <a:ext cx="148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56">
            <a:extLst>
              <a:ext uri="{FF2B5EF4-FFF2-40B4-BE49-F238E27FC236}">
                <a16:creationId xmlns:a16="http://schemas.microsoft.com/office/drawing/2014/main" id="{EADC4F08-2CC6-435A-AD21-D42B4404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88" y="3380244"/>
            <a:ext cx="1409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57">
            <a:extLst>
              <a:ext uri="{FF2B5EF4-FFF2-40B4-BE49-F238E27FC236}">
                <a16:creationId xmlns:a16="http://schemas.microsoft.com/office/drawing/2014/main" id="{3BE5B2A9-0684-4532-A740-569E581D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31" y="3279343"/>
            <a:ext cx="1428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58">
            <a:extLst>
              <a:ext uri="{FF2B5EF4-FFF2-40B4-BE49-F238E27FC236}">
                <a16:creationId xmlns:a16="http://schemas.microsoft.com/office/drawing/2014/main" id="{6B1DCE60-3DBF-4AA9-81CB-ABD553C6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33" y="3736732"/>
            <a:ext cx="1709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6">
            <a:extLst>
              <a:ext uri="{FF2B5EF4-FFF2-40B4-BE49-F238E27FC236}">
                <a16:creationId xmlns:a16="http://schemas.microsoft.com/office/drawing/2014/main" id="{2F35BC21-423A-4B88-8A80-F05EE3A365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8733" y="1987307"/>
            <a:ext cx="0" cy="4493391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0DE99-E35B-4C92-8BB1-F3324B2A7C1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55" y="2301631"/>
            <a:ext cx="1043942" cy="652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4792C-7C4F-4F7F-A598-E2112F094D9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55" y="2384426"/>
            <a:ext cx="511006" cy="631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342B0-CE3F-400D-8E91-E5687B008C4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6" y="3552887"/>
            <a:ext cx="1666875" cy="552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46DDA4-F76E-41F6-BD19-2F21FDE418E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73" y="3534326"/>
            <a:ext cx="952500" cy="676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665E4-4E17-4AEE-B2CF-8FBBDEBD92A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42" y="3598620"/>
            <a:ext cx="1161224" cy="504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98598-E8CD-4629-96DF-62C05857BBB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79" y="4563820"/>
            <a:ext cx="1388354" cy="460228"/>
          </a:xfrm>
          <a:prstGeom prst="rect">
            <a:avLst/>
          </a:prstGeom>
        </p:spPr>
      </p:pic>
      <p:pic>
        <p:nvPicPr>
          <p:cNvPr id="24583" name="Picture 9" descr="Emergency Response Management Services">
            <a:hlinkClick r:id="rId32"/>
            <a:extLst>
              <a:ext uri="{FF2B5EF4-FFF2-40B4-BE49-F238E27FC236}">
                <a16:creationId xmlns:a16="http://schemas.microsoft.com/office/drawing/2014/main" id="{A5D5540C-44CF-46BD-8661-2D129B2A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89" y="4541721"/>
            <a:ext cx="115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257865-6D69-4869-8A32-12A1AA72E7C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94" y="5357512"/>
            <a:ext cx="1552575" cy="476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4F1988-366B-4B40-9949-6554D3C33D2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21" y="5548811"/>
            <a:ext cx="1124069" cy="479498"/>
          </a:xfrm>
          <a:prstGeom prst="rect">
            <a:avLst/>
          </a:prstGeom>
        </p:spPr>
      </p:pic>
      <p:pic>
        <p:nvPicPr>
          <p:cNvPr id="48" name="Picture 4" descr="AdventHealth | A Leader in Whole-Person Health Care">
            <a:extLst>
              <a:ext uri="{FF2B5EF4-FFF2-40B4-BE49-F238E27FC236}">
                <a16:creationId xmlns:a16="http://schemas.microsoft.com/office/drawing/2014/main" id="{603071A4-5BBF-40AE-B6BA-8FC25B5F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85" y="4752029"/>
            <a:ext cx="1706317" cy="4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5DA47B96-73D4-473A-A318-1E3B13DE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56" y="4387409"/>
            <a:ext cx="14382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0C2C718-B90B-4729-92D1-56361C96476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236270" y="4709699"/>
            <a:ext cx="981075" cy="473815"/>
          </a:xfrm>
          <a:prstGeom prst="rect">
            <a:avLst/>
          </a:prstGeom>
        </p:spPr>
      </p:pic>
      <p:pic>
        <p:nvPicPr>
          <p:cNvPr id="51" name="Picture 6">
            <a:extLst>
              <a:ext uri="{FF2B5EF4-FFF2-40B4-BE49-F238E27FC236}">
                <a16:creationId xmlns:a16="http://schemas.microsoft.com/office/drawing/2014/main" id="{2DF95EE4-EB6F-49FE-BBA4-B5AD9EF5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03" y="5859652"/>
            <a:ext cx="1097292" cy="55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97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863B-B928-4759-82D3-B70459BA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Regulated Industries - Automating Compliance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993858-C648-4563-966B-C6367997A1F3}"/>
              </a:ext>
            </a:extLst>
          </p:cNvPr>
          <p:cNvGrpSpPr/>
          <p:nvPr/>
        </p:nvGrpSpPr>
        <p:grpSpPr>
          <a:xfrm>
            <a:off x="838200" y="1967721"/>
            <a:ext cx="3286125" cy="1971675"/>
            <a:chOff x="0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F80664-8037-4BC8-B913-9BC2253AA429}"/>
                </a:ext>
              </a:extLst>
            </p:cNvPr>
            <p:cNvSpPr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9705FB-9773-461E-94F0-CB72D4E83F6C}"/>
                </a:ext>
              </a:extLst>
            </p:cNvPr>
            <p:cNvSpPr txBox="1"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End-to-end traceability out</a:t>
              </a:r>
              <a:br>
                <a:rPr lang="en-US" sz="2800" kern="1200" dirty="0"/>
              </a:br>
              <a:r>
                <a:rPr lang="en-US" sz="2800" kern="1200" dirty="0"/>
                <a:t>of the box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9C5EDC-E8D3-4AC9-BB56-375DA4877C06}"/>
              </a:ext>
            </a:extLst>
          </p:cNvPr>
          <p:cNvGrpSpPr/>
          <p:nvPr/>
        </p:nvGrpSpPr>
        <p:grpSpPr>
          <a:xfrm>
            <a:off x="4452937" y="1967721"/>
            <a:ext cx="3286125" cy="1971675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8A47E9-2B9A-4CD1-9569-E185CC1E3118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A94BDB-CAA1-4D7E-9EB5-4E162993F07C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Data Privacy, Security</a:t>
              </a:r>
              <a:br>
                <a:rPr lang="en-US" sz="2800" kern="1200" dirty="0"/>
              </a:br>
              <a:r>
                <a:rPr lang="en-US" sz="2800" kern="1200" dirty="0"/>
                <a:t>baked in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1ED431-F2F1-4E73-A7F6-93F072DA6092}"/>
              </a:ext>
            </a:extLst>
          </p:cNvPr>
          <p:cNvGrpSpPr/>
          <p:nvPr/>
        </p:nvGrpSpPr>
        <p:grpSpPr>
          <a:xfrm>
            <a:off x="8067675" y="1967721"/>
            <a:ext cx="3286125" cy="1971675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870A2A-10AA-4283-9C77-2A78568BD79B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7D0008-B2F1-4BCC-90A8-9341192F01E4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Generate Documentation from data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DF958D-674E-4255-B67C-92B58AAAC48A}"/>
              </a:ext>
            </a:extLst>
          </p:cNvPr>
          <p:cNvGrpSpPr/>
          <p:nvPr/>
        </p:nvGrpSpPr>
        <p:grpSpPr>
          <a:xfrm>
            <a:off x="2645568" y="4268009"/>
            <a:ext cx="3286125" cy="1971675"/>
            <a:chOff x="1807368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335972-C0E5-48AD-BE53-D57776F61E70}"/>
                </a:ext>
              </a:extLst>
            </p:cNvPr>
            <p:cNvSpPr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9CCF1D-14B9-479B-8A38-BBBB5CB0B5CA}"/>
                </a:ext>
              </a:extLst>
            </p:cNvPr>
            <p:cNvSpPr txBox="1"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Workflows &amp; Electronic Signatures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5E382E-BECD-46CA-A616-D6AE0D7FFA40}"/>
              </a:ext>
            </a:extLst>
          </p:cNvPr>
          <p:cNvGrpSpPr/>
          <p:nvPr/>
        </p:nvGrpSpPr>
        <p:grpSpPr>
          <a:xfrm>
            <a:off x="6260306" y="4268009"/>
            <a:ext cx="3286125" cy="1971675"/>
            <a:chOff x="5422106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749A23-3167-48F0-9DBA-234BFADD90B8}"/>
                </a:ext>
              </a:extLst>
            </p:cNvPr>
            <p:cNvSpPr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B1BB1C-3276-435C-BBA2-16D26E691F8C}"/>
                </a:ext>
              </a:extLst>
            </p:cNvPr>
            <p:cNvSpPr txBox="1"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Integration across the software value chain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358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Global Partner Network</a:t>
            </a: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 flipV="1">
            <a:off x="838199" y="4841555"/>
            <a:ext cx="10587359" cy="5021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V="1">
            <a:off x="838201" y="3052764"/>
            <a:ext cx="1058736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5791200" y="1676400"/>
            <a:ext cx="0" cy="47244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13" y="3559322"/>
            <a:ext cx="958544" cy="89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7" descr="ValueLabs Global Solutions Pte Lt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02" y="4138423"/>
            <a:ext cx="1911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9" descr="Access H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72" y="5050183"/>
            <a:ext cx="1561941" cy="46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1" descr="Linksoft Inc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3" y="4091928"/>
            <a:ext cx="12811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0706015-06FB-4327-9B89-61B7FDEF9D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5" y="2106011"/>
            <a:ext cx="1246629" cy="63064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D4974A1-1F0E-447D-BEE8-90FF83641F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41" y="3365792"/>
            <a:ext cx="1061189" cy="57995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A78368E-9151-495B-8437-72A65BFD43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2246" y="3332520"/>
            <a:ext cx="1440201" cy="489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4088B-1411-4EB8-8E99-DF419B4055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56" y="1957938"/>
            <a:ext cx="1598934" cy="351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1349D-E71A-445B-823D-B5655D19EB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5" y="2328021"/>
            <a:ext cx="2292668" cy="683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B75D0D-3EBA-49C8-A1D3-50C01A4116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91" y="2072955"/>
            <a:ext cx="1136582" cy="828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D9D089-6EDA-4530-BAE4-69D25463DE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85" y="4134881"/>
            <a:ext cx="2040616" cy="326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EBB101-932B-46B5-9368-5F12FE20F4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41" y="4030342"/>
            <a:ext cx="1671406" cy="484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4DB97E-6EFF-4C2F-9C8E-77FCF7E4FE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55" y="3314292"/>
            <a:ext cx="1795937" cy="592659"/>
          </a:xfrm>
          <a:prstGeom prst="rect">
            <a:avLst/>
          </a:prstGeom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39682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North America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39682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Asia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839682" y="4907873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Australia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5867400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South America &amp; Mexico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5867400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Europe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6904531-24E3-49FC-B1BC-C230025703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889" y="1876743"/>
            <a:ext cx="1507105" cy="3870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92F80CD-AB76-4450-9E93-CC753E84BA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92" y="2125073"/>
            <a:ext cx="1733782" cy="3262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DF4491D-9BEA-493B-A723-50BCA19B45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50" y="3279308"/>
            <a:ext cx="1672313" cy="652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B8B5D6-29D2-4929-A9BC-390EEB1711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09727" y="4041362"/>
            <a:ext cx="933305" cy="642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1EC7B6-5130-4208-930D-24333F05E0E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05" y="2457130"/>
            <a:ext cx="1559883" cy="451306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7F8FDED-EF34-4E64-AA65-1872E7FA12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2376" y="5588603"/>
          <a:ext cx="905222" cy="64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1904760" imgH="1358640" progId="">
                  <p:embed/>
                </p:oleObj>
              </mc:Choice>
              <mc:Fallback>
                <p:oleObj r:id="rId20" imgW="1904760" imgH="135864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7F8FDED-EF34-4E64-AA65-1872E7FA1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482376" y="5588603"/>
                        <a:ext cx="905222" cy="64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7A5056E-9FE7-40A6-8A84-0BE7FCC7750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38" y="1927226"/>
            <a:ext cx="920496" cy="304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A1FAFB-0560-45D1-9315-E792702F0DC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6" y="2411652"/>
            <a:ext cx="499185" cy="4991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ACC3FB3-4694-4098-B85B-EC0980C55E1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03421" y="3308469"/>
            <a:ext cx="1161905" cy="476191"/>
          </a:xfrm>
          <a:prstGeom prst="rect">
            <a:avLst/>
          </a:prstGeom>
        </p:spPr>
      </p:pic>
      <p:pic>
        <p:nvPicPr>
          <p:cNvPr id="50" name="Picture 57" descr="Rubric Consulting (Pty) Ltd">
            <a:extLst>
              <a:ext uri="{FF2B5EF4-FFF2-40B4-BE49-F238E27FC236}">
                <a16:creationId xmlns:a16="http://schemas.microsoft.com/office/drawing/2014/main" id="{347BA8D0-41E3-4C98-BFA6-49C469D8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59" y="5676244"/>
            <a:ext cx="1521865" cy="69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0" descr="ESL">
            <a:extLst>
              <a:ext uri="{FF2B5EF4-FFF2-40B4-BE49-F238E27FC236}">
                <a16:creationId xmlns:a16="http://schemas.microsoft.com/office/drawing/2014/main" id="{8BD3AE73-F9B4-492A-9BFC-D89DF485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396" y="5272917"/>
            <a:ext cx="1521865" cy="5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9" descr="Tezza Business Solutions">
            <a:extLst>
              <a:ext uri="{FF2B5EF4-FFF2-40B4-BE49-F238E27FC236}">
                <a16:creationId xmlns:a16="http://schemas.microsoft.com/office/drawing/2014/main" id="{8BAD7ABA-D2C2-4D2E-9C9E-D052750B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32" y="5106104"/>
            <a:ext cx="1793867" cy="7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1F7FE0C-910E-43C8-8C94-DF9B5D43E1F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5218270"/>
            <a:ext cx="946586" cy="9465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68718DA-8703-4327-A723-696A9DC0C2F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79" y="5179421"/>
            <a:ext cx="1670877" cy="1160820"/>
          </a:xfrm>
          <a:prstGeom prst="rect">
            <a:avLst/>
          </a:prstGeom>
        </p:spPr>
      </p:pic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5867400" y="4925629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Middle East &amp; Africa</a:t>
            </a:r>
          </a:p>
        </p:txBody>
      </p:sp>
    </p:spTree>
    <p:extLst>
      <p:ext uri="{BB962C8B-B14F-4D97-AF65-F5344CB8AC3E}">
        <p14:creationId xmlns:p14="http://schemas.microsoft.com/office/powerpoint/2010/main" val="127441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5FFA-C885-48B1-9811-45E3B39C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Testimonials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52F702-3FBD-45F7-B7D3-0EFB0DE93961}"/>
              </a:ext>
            </a:extLst>
          </p:cNvPr>
          <p:cNvSpPr/>
          <p:nvPr/>
        </p:nvSpPr>
        <p:spPr>
          <a:xfrm>
            <a:off x="1118587" y="1921509"/>
            <a:ext cx="97032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 Easy to set up (meaning the project templates, users, customizable fields, etc.) * Very good integration possibilities with other tools * Attractive GUI * Great customization possibilities for reports * REST API available and well documented. We used a maintenance release for one of our medical devices as a trial. </a:t>
            </a:r>
            <a:r>
              <a:rPr lang="en-US" dirty="0" err="1">
                <a:latin typeface="+mj-lt"/>
              </a:rPr>
              <a:t>Spira</a:t>
            </a:r>
            <a:r>
              <a:rPr lang="en-US" dirty="0">
                <a:latin typeface="+mj-lt"/>
              </a:rPr>
              <a:t> allowed very easy control of Requirements and Test artifacts and especially traceability and traceability reporting, which is vital for e.g. the FDA submissions.</a:t>
            </a:r>
          </a:p>
          <a:p>
            <a:pPr algn="ctr"/>
            <a:r>
              <a:rPr lang="en-US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	- </a:t>
            </a:r>
            <a:r>
              <a:rPr lang="sv-SE" b="1" i="1" dirty="0">
                <a:latin typeface="+mj-lt"/>
              </a:rPr>
              <a:t>Dennis Lardenoye, </a:t>
            </a:r>
            <a:r>
              <a:rPr lang="sv-SE" i="1" dirty="0">
                <a:latin typeface="+mj-lt"/>
              </a:rPr>
              <a:t>Pie Medical Imaging</a:t>
            </a:r>
            <a:endParaRPr lang="en-US" i="1" dirty="0"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60C974-89C2-46ED-A7C5-00FD55A6FF15}"/>
              </a:ext>
            </a:extLst>
          </p:cNvPr>
          <p:cNvGrpSpPr/>
          <p:nvPr/>
        </p:nvGrpSpPr>
        <p:grpSpPr>
          <a:xfrm>
            <a:off x="630315" y="1152194"/>
            <a:ext cx="10723484" cy="1323439"/>
            <a:chOff x="630315" y="1152194"/>
            <a:chExt cx="10723484" cy="132343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FB0783E-C11A-4059-9EF2-20C521541332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303901-34BF-49E6-BDF2-B372757D1481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FF51E1-2742-46B2-A7CE-737D6A569B96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0B3C0-BE6F-4758-8F29-C53B6B485460}"/>
              </a:ext>
            </a:extLst>
          </p:cNvPr>
          <p:cNvGrpSpPr/>
          <p:nvPr/>
        </p:nvGrpSpPr>
        <p:grpSpPr>
          <a:xfrm>
            <a:off x="631793" y="3701570"/>
            <a:ext cx="10723484" cy="1323439"/>
            <a:chOff x="630315" y="1152194"/>
            <a:chExt cx="10723484" cy="132343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442B63-B7C2-479E-AA1A-F721363C1AC5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FD9BBB-0F5A-4051-AF86-F92667554F3D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CA2963-307D-42C5-954B-FF12DA6896DD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6C02FA-4396-4A29-8865-DF7929CFB252}"/>
              </a:ext>
            </a:extLst>
          </p:cNvPr>
          <p:cNvGrpSpPr/>
          <p:nvPr/>
        </p:nvGrpSpPr>
        <p:grpSpPr>
          <a:xfrm>
            <a:off x="640671" y="5699051"/>
            <a:ext cx="10723484" cy="1323439"/>
            <a:chOff x="630315" y="1152194"/>
            <a:chExt cx="10723484" cy="132343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FDF59-369E-4090-B36C-564872A79254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27FD5F-B325-4B0A-9661-DE2AA124A21D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379378-2CC5-4E47-BA82-C1DF94C95896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A8D70C6-22E9-43E3-8EBA-C8DA03CF7EEF}"/>
              </a:ext>
            </a:extLst>
          </p:cNvPr>
          <p:cNvSpPr/>
          <p:nvPr/>
        </p:nvSpPr>
        <p:spPr>
          <a:xfrm>
            <a:off x="1120067" y="4604051"/>
            <a:ext cx="9703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Modern Tool, Properly Designed! I really am enjoying working with </a:t>
            </a:r>
            <a:r>
              <a:rPr lang="en-US" dirty="0" err="1">
                <a:latin typeface="+mj-lt"/>
              </a:rPr>
              <a:t>SpiraPlan</a:t>
            </a:r>
            <a:r>
              <a:rPr lang="en-US" dirty="0">
                <a:latin typeface="+mj-lt"/>
              </a:rPr>
              <a:t>. I managed various other ALM environments for about a decade and it's quite refreshing to be working with a modern tool that was properly designed from the ground up! </a:t>
            </a:r>
          </a:p>
          <a:p>
            <a:pPr algn="ctr"/>
            <a:r>
              <a:rPr lang="en-US" b="1" i="1" dirty="0">
                <a:latin typeface="+mj-lt"/>
              </a:rPr>
              <a:t>	- </a:t>
            </a:r>
            <a:r>
              <a:rPr lang="sv-SE" b="1" i="1" dirty="0">
                <a:latin typeface="+mj-lt"/>
              </a:rPr>
              <a:t>Tim Hartman, </a:t>
            </a:r>
            <a:r>
              <a:rPr lang="sv-SE" i="1" dirty="0">
                <a:latin typeface="+mj-lt"/>
              </a:rPr>
              <a:t>TX3 Life Sciences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9888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621-C7E6-48C7-925B-6FD95DBC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 and Recognition*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70B9F-C7F4-425A-AC67-C45BFE8559F6}"/>
              </a:ext>
            </a:extLst>
          </p:cNvPr>
          <p:cNvSpPr txBox="1"/>
          <p:nvPr/>
        </p:nvSpPr>
        <p:spPr>
          <a:xfrm>
            <a:off x="5119503" y="6214369"/>
            <a:ext cx="50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*Gartner, </a:t>
            </a:r>
            <a:r>
              <a:rPr lang="en-US" dirty="0" err="1"/>
              <a:t>TrustRadius</a:t>
            </a:r>
            <a:r>
              <a:rPr lang="en-US" dirty="0"/>
              <a:t>, Capterra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2A9B6-6B4F-4EA8-80A9-7AE9CEE68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14" y="3678957"/>
            <a:ext cx="3994618" cy="2735949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CCD6F8-A0CF-4E52-9A68-A9AD0320C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42" y="1447878"/>
            <a:ext cx="3981546" cy="2094312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2458D4-2DF0-4A77-B834-3A4D0EFC5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430" y="1447878"/>
            <a:ext cx="6339416" cy="3710048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5452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CEAE-C31E-4694-AA0F-F141A33B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Driving Change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7B53CF-E6BB-4C9D-8ABB-81A7677DCC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988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Look at the Key Features in </a:t>
            </a:r>
            <a:r>
              <a:rPr lang="en-US" dirty="0" err="1"/>
              <a:t>SpiraPlan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56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&amp; Project Dashboards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17F4B8-BA9E-4B31-AA49-77E1CEB9E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0168"/>
            <a:ext cx="8501109" cy="953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Customizable reporting dashboards at the program, product, project, release and sprint levels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E5594B6-2982-45F9-8FBC-EF2F5720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2" y="1419411"/>
            <a:ext cx="5907163" cy="29040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65E086E-C401-43F6-9B07-409F9A0D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767" y="1775760"/>
            <a:ext cx="7621156" cy="36628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85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FC0409-373F-43C0-A506-6B474D444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7" y="474784"/>
            <a:ext cx="2127015" cy="1674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Managers</a:t>
            </a:r>
          </a:p>
        </p:txBody>
      </p:sp>
    </p:spTree>
    <p:extLst>
      <p:ext uri="{BB962C8B-B14F-4D97-AF65-F5344CB8AC3E}">
        <p14:creationId xmlns:p14="http://schemas.microsoft.com/office/powerpoint/2010/main" val="1059317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Management &amp; </a:t>
            </a:r>
            <a:r>
              <a:rPr lang="en-US" dirty="0" err="1"/>
              <a:t>Roadmapping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70B179-7218-4CE4-8085-DA875CC2B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08192"/>
            <a:ext cx="8501109" cy="585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Project Portfolio Management (PPM) dashboards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D4B1A-21A2-4556-8805-135BB3222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6" y="1690687"/>
            <a:ext cx="9289118" cy="420408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833157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Management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70B179-7218-4CE4-8085-DA875CC2B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4874"/>
            <a:ext cx="8501109" cy="887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Program planning and program management with integrated dashboards and program roadmaps.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D7671-24D5-425B-B117-EAB36FBCF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3" y="1411386"/>
            <a:ext cx="7208668" cy="3551162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039318-2222-4B5B-BC0F-E94817F0E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67" y="3102058"/>
            <a:ext cx="9107779" cy="2597404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005856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Management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031AD157-9F61-43E1-BDE3-179B7A8D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1" y="1559942"/>
            <a:ext cx="5690069" cy="24268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DB074A9-2FE2-4F3A-B26A-6E200E5F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90" y="1981444"/>
            <a:ext cx="6264942" cy="3070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70B179-7218-4CE4-8085-DA875CC2B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08192"/>
            <a:ext cx="8501109" cy="585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Requirements management with end-to-end traceability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B8FDAB3D-D0BE-4A7C-A8F7-2080577C0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50" y="3074887"/>
            <a:ext cx="6150960" cy="28797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07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6CF9B-8C98-49E7-92C7-5E64BE89A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9" y="1520613"/>
            <a:ext cx="8353887" cy="2992371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Project Planning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D19BC31-20DA-4A4A-B034-B65253E4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3016"/>
            <a:ext cx="9220200" cy="814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Agile planning boards with test and task traceability that support multiple methodologies including Scrum and Kanban.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2ED8D-AF67-489D-A72A-BB228A1A8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45" y="1964684"/>
            <a:ext cx="5958105" cy="360433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940454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5875F-6C90-41DA-9376-107DB6393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65" y="1380284"/>
            <a:ext cx="6472262" cy="3714041"/>
          </a:xfrm>
          <a:prstGeom prst="rect">
            <a:avLst/>
          </a:prstGeom>
          <a:ln>
            <a:solidFill>
              <a:srgbClr val="93A1A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53B7AB-85E0-4C84-AEE6-6AE117B963C6}"/>
              </a:ext>
            </a:extLst>
          </p:cNvPr>
          <p:cNvSpPr txBox="1">
            <a:spLocks/>
          </p:cNvSpPr>
          <p:nvPr/>
        </p:nvSpPr>
        <p:spPr>
          <a:xfrm>
            <a:off x="838200" y="5841507"/>
            <a:ext cx="8989381" cy="852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Manage your product and program risks, track mitigations and action items. Automated exposure calculations out of the box.</a:t>
            </a:r>
          </a:p>
        </p:txBody>
      </p:sp>
      <p:pic>
        <p:nvPicPr>
          <p:cNvPr id="11266" name="Picture 1">
            <a:extLst>
              <a:ext uri="{FF2B5EF4-FFF2-40B4-BE49-F238E27FC236}">
                <a16:creationId xmlns:a16="http://schemas.microsoft.com/office/drawing/2014/main" id="{DC92BE17-D597-44FB-B4D0-D4FD2EB9C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34" y="2900881"/>
            <a:ext cx="9424910" cy="27010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48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Management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C6F8FD8-F8E1-4124-8FE5-63480A9E2A16}"/>
              </a:ext>
            </a:extLst>
          </p:cNvPr>
          <p:cNvSpPr txBox="1">
            <a:spLocks/>
          </p:cNvSpPr>
          <p:nvPr/>
        </p:nvSpPr>
        <p:spPr>
          <a:xfrm>
            <a:off x="838200" y="5726098"/>
            <a:ext cx="8989381" cy="967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Manage the people and teams on your projects with centralized timecard submission and resource planning.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121D23C5-C751-431F-8CF6-A6ADB3DC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9" y="2114874"/>
            <a:ext cx="6342772" cy="3405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726AFE07-59B1-432F-A2AB-11715787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41" y="1521257"/>
            <a:ext cx="6577994" cy="2411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76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Management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C6F8FD8-F8E1-4124-8FE5-63480A9E2A16}"/>
              </a:ext>
            </a:extLst>
          </p:cNvPr>
          <p:cNvSpPr txBox="1">
            <a:spLocks/>
          </p:cNvSpPr>
          <p:nvPr/>
        </p:nvSpPr>
        <p:spPr>
          <a:xfrm>
            <a:off x="838200" y="5726098"/>
            <a:ext cx="8989381" cy="967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Complete integrated document management system with versioning, check-in/out and approval workflows.</a:t>
            </a:r>
          </a:p>
        </p:txBody>
      </p:sp>
      <p:pic>
        <p:nvPicPr>
          <p:cNvPr id="12290" name="Picture 1">
            <a:extLst>
              <a:ext uri="{FF2B5EF4-FFF2-40B4-BE49-F238E27FC236}">
                <a16:creationId xmlns:a16="http://schemas.microsoft.com/office/drawing/2014/main" id="{B8446422-DE32-4BC0-B338-AFD4262E4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" y="1586575"/>
            <a:ext cx="10435170" cy="28522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DD9A2A41-A38B-4F23-A7D8-B936CDE5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16" y="2675262"/>
            <a:ext cx="6794481" cy="2066262"/>
          </a:xfrm>
          <a:prstGeom prst="rect">
            <a:avLst/>
          </a:prstGeom>
          <a:noFill/>
          <a:ln w="9525">
            <a:solidFill>
              <a:srgbClr val="93A1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9BBA5267-52B1-4AB3-8850-F79CF01FD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78" y="4343260"/>
            <a:ext cx="6496621" cy="13177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Agile – Individual Teams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D1B601-374B-49B9-9A5A-778AAC5FAA53}"/>
              </a:ext>
            </a:extLst>
          </p:cNvPr>
          <p:cNvSpPr/>
          <p:nvPr/>
        </p:nvSpPr>
        <p:spPr>
          <a:xfrm>
            <a:off x="4154749" y="2317072"/>
            <a:ext cx="2974019" cy="28319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Customer</a:t>
            </a:r>
          </a:p>
          <a:p>
            <a:pPr algn="ctr"/>
            <a:r>
              <a:rPr lang="en-US" dirty="0">
                <a:solidFill>
                  <a:schemeClr val="dk1"/>
                </a:solidFill>
              </a:rPr>
              <a:t>Product Owner</a:t>
            </a:r>
          </a:p>
          <a:p>
            <a:pPr algn="ctr"/>
            <a:r>
              <a:rPr lang="en-US" dirty="0"/>
              <a:t>Scrum Master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1DBA3F-60EA-4A28-80DF-7371AA49CF42}"/>
              </a:ext>
            </a:extLst>
          </p:cNvPr>
          <p:cNvSpPr/>
          <p:nvPr/>
        </p:nvSpPr>
        <p:spPr>
          <a:xfrm>
            <a:off x="6380830" y="1574666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Dev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29DD2F-0B44-49AF-899A-37DD3DBEC6B7}"/>
              </a:ext>
            </a:extLst>
          </p:cNvPr>
          <p:cNvSpPr/>
          <p:nvPr/>
        </p:nvSpPr>
        <p:spPr>
          <a:xfrm>
            <a:off x="6476999" y="4870534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Test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1B8097-5B3F-40CA-8A6D-65E4F39AE2FC}"/>
              </a:ext>
            </a:extLst>
          </p:cNvPr>
          <p:cNvSpPr/>
          <p:nvPr/>
        </p:nvSpPr>
        <p:spPr>
          <a:xfrm>
            <a:off x="3706055" y="4917003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Test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4F6298-4373-470B-A82E-34B9231EF185}"/>
              </a:ext>
            </a:extLst>
          </p:cNvPr>
          <p:cNvSpPr/>
          <p:nvPr/>
        </p:nvSpPr>
        <p:spPr>
          <a:xfrm>
            <a:off x="3502980" y="1574666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Dev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805461-DF71-4E53-A4B0-350F70DF3F79}"/>
              </a:ext>
            </a:extLst>
          </p:cNvPr>
          <p:cNvSpPr/>
          <p:nvPr/>
        </p:nvSpPr>
        <p:spPr>
          <a:xfrm>
            <a:off x="7279315" y="3280611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DBA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7033E6-0AB9-41E3-AB47-D5B07F590931}"/>
              </a:ext>
            </a:extLst>
          </p:cNvPr>
          <p:cNvSpPr/>
          <p:nvPr/>
        </p:nvSpPr>
        <p:spPr>
          <a:xfrm>
            <a:off x="2758182" y="3233495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UI</a:t>
            </a:r>
          </a:p>
        </p:txBody>
      </p:sp>
    </p:spTree>
    <p:extLst>
      <p:ext uri="{BB962C8B-B14F-4D97-AF65-F5344CB8AC3E}">
        <p14:creationId xmlns:p14="http://schemas.microsoft.com/office/powerpoint/2010/main" val="3850675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Customizable Reporting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35FC95B-E95E-4D5D-9243-FA40041072CB}"/>
              </a:ext>
            </a:extLst>
          </p:cNvPr>
          <p:cNvSpPr txBox="1">
            <a:spLocks/>
          </p:cNvSpPr>
          <p:nvPr/>
        </p:nvSpPr>
        <p:spPr>
          <a:xfrm>
            <a:off x="838200" y="5959680"/>
            <a:ext cx="8501109" cy="73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Library of standard and custom reports, export in various formats including Word, PDF, Excel and PDF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AB882F95-8E4E-45E1-962B-870DB1A1C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" y="1478512"/>
            <a:ext cx="5904008" cy="3854005"/>
          </a:xfrm>
          <a:prstGeom prst="rect">
            <a:avLst/>
          </a:prstGeom>
          <a:noFill/>
          <a:ln w="9525">
            <a:solidFill>
              <a:srgbClr val="93A1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1">
            <a:extLst>
              <a:ext uri="{FF2B5EF4-FFF2-40B4-BE49-F238E27FC236}">
                <a16:creationId xmlns:a16="http://schemas.microsoft.com/office/drawing/2014/main" id="{77DEF9DC-05BE-4DEE-B79E-3B07A4D0F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04" y="2214323"/>
            <a:ext cx="7119877" cy="35207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8788F057-DE44-45CB-B694-D0123561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53" y="2881136"/>
            <a:ext cx="4695253" cy="3078543"/>
          </a:xfrm>
          <a:prstGeom prst="rect">
            <a:avLst/>
          </a:prstGeom>
          <a:noFill/>
          <a:ln w="9525">
            <a:solidFill>
              <a:srgbClr val="93A1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1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Testers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02D97-7333-4D24-8667-F9BF7F0CD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786"/>
            <a:ext cx="2244252" cy="16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4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Management &amp; QA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3375727-5982-4416-AF17-AA296F1954F5}"/>
              </a:ext>
            </a:extLst>
          </p:cNvPr>
          <p:cNvSpPr txBox="1">
            <a:spLocks/>
          </p:cNvSpPr>
          <p:nvPr/>
        </p:nvSpPr>
        <p:spPr>
          <a:xfrm>
            <a:off x="838200" y="5566300"/>
            <a:ext cx="8501109" cy="1127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Manage your automated and manual test cases, test suites and testing artifacts in a central repository.</a:t>
            </a: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96CB4036-4E4A-4058-9F13-463307D5B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7789"/>
            <a:ext cx="6818371" cy="315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E4121549-43BD-45DB-9248-C7F7BB5B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39" y="2830105"/>
            <a:ext cx="7917471" cy="227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70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Testing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2619821-3665-42A0-AEF9-5E58C51C11EA}"/>
              </a:ext>
            </a:extLst>
          </p:cNvPr>
          <p:cNvSpPr txBox="1">
            <a:spLocks/>
          </p:cNvSpPr>
          <p:nvPr/>
        </p:nvSpPr>
        <p:spPr>
          <a:xfrm>
            <a:off x="838200" y="5722100"/>
            <a:ext cx="9255711" cy="971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Orchestrate your automated tests from </a:t>
            </a:r>
            <a:r>
              <a:rPr lang="en-US" dirty="0" err="1">
                <a:latin typeface="+mj-lt"/>
              </a:rPr>
              <a:t>SpiraPlan</a:t>
            </a:r>
            <a:r>
              <a:rPr lang="en-US" dirty="0">
                <a:latin typeface="+mj-lt"/>
              </a:rPr>
              <a:t>, with integrated test lab management and data-driven testing</a:t>
            </a:r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id="{190D1B6B-8B10-4F54-9C90-3B323EAA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5" y="1371921"/>
            <a:ext cx="6200342" cy="417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2C46C8EB-FA36-4E24-8FFA-352391484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22" y="936915"/>
            <a:ext cx="6581312" cy="22032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AE7A906-4C45-4D3C-83E3-BABC7FFE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52" y="3313766"/>
            <a:ext cx="4494982" cy="2057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23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&amp; Exploratory Testing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48E9565-E82E-46BA-AAD2-644A25D9449B}"/>
              </a:ext>
            </a:extLst>
          </p:cNvPr>
          <p:cNvSpPr txBox="1">
            <a:spLocks/>
          </p:cNvSpPr>
          <p:nvPr/>
        </p:nvSpPr>
        <p:spPr>
          <a:xfrm>
            <a:off x="838200" y="5734976"/>
            <a:ext cx="9220200" cy="95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 err="1">
                <a:latin typeface="+mj-lt"/>
              </a:rPr>
              <a:t>SpiraPlan</a:t>
            </a:r>
            <a:r>
              <a:rPr lang="en-US" dirty="0">
                <a:latin typeface="+mj-lt"/>
              </a:rPr>
              <a:t> provides an easy to use testing wizard for manual and exploratory tests, including </a:t>
            </a:r>
            <a:r>
              <a:rPr lang="en-US" dirty="0" err="1">
                <a:latin typeface="+mj-lt"/>
              </a:rPr>
              <a:t>SpiraCapture</a:t>
            </a:r>
            <a:r>
              <a:rPr lang="en-US" dirty="0">
                <a:latin typeface="+mj-lt"/>
              </a:rPr>
              <a:t>™ for session capture.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9097415-B09B-440F-99C7-EF8CC154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66" y="1540599"/>
            <a:ext cx="6403905" cy="39191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9DF7C9B1-A366-4DCB-AC59-238AFD2DB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36" y="1690688"/>
            <a:ext cx="6981993" cy="35293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42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B788-14A0-4C25-8A0B-5DCAE1AB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Testing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111D1A-A940-4C06-83B2-EFAAA751A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1" y="5499851"/>
            <a:ext cx="9042918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SpiraPlan</a:t>
            </a:r>
            <a:r>
              <a:rPr lang="en-US" dirty="0">
                <a:latin typeface="+mj-lt"/>
              </a:rPr>
              <a:t> lets you parameterize your test cases and execute them using different data combinations for full coverage.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B4CC8-F0E2-4BBF-B582-E1D72190A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" y="1589499"/>
            <a:ext cx="10310328" cy="22905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2978A-DBCF-4000-89FE-D06ED3738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62" y="3271978"/>
            <a:ext cx="8621350" cy="199652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6399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8F5BA8-5DE0-4F55-8C11-0AF723383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" y="474785"/>
            <a:ext cx="2227504" cy="1674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Developers</a:t>
            </a:r>
          </a:p>
        </p:txBody>
      </p:sp>
    </p:spTree>
    <p:extLst>
      <p:ext uri="{BB962C8B-B14F-4D97-AF65-F5344CB8AC3E}">
        <p14:creationId xmlns:p14="http://schemas.microsoft.com/office/powerpoint/2010/main" val="2765232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&amp; Defect Tracking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6662412-06CB-4B89-A007-6F66D67E9947}"/>
              </a:ext>
            </a:extLst>
          </p:cNvPr>
          <p:cNvSpPr txBox="1">
            <a:spLocks/>
          </p:cNvSpPr>
          <p:nvPr/>
        </p:nvSpPr>
        <p:spPr>
          <a:xfrm>
            <a:off x="838200" y="5773782"/>
            <a:ext cx="8501109" cy="91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 err="1">
                <a:latin typeface="+mj-lt"/>
              </a:rPr>
              <a:t>SpiraPlan</a:t>
            </a:r>
            <a:r>
              <a:rPr lang="en-US" dirty="0">
                <a:latin typeface="+mj-lt"/>
              </a:rPr>
              <a:t> includes a flexible bug and issue tracker with list and agile board views, and integrated workflow engine.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0B72C09-A00A-43C0-B485-816CED2A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2" y="1494623"/>
            <a:ext cx="7496867" cy="29004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2EE53FF2-CED1-4781-8B46-29ACFB19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18" y="2909643"/>
            <a:ext cx="6649374" cy="27801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794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Management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569D04B-61ED-4855-AB30-EDCDB14BFAB3}"/>
              </a:ext>
            </a:extLst>
          </p:cNvPr>
          <p:cNvSpPr txBox="1">
            <a:spLocks/>
          </p:cNvSpPr>
          <p:nvPr/>
        </p:nvSpPr>
        <p:spPr>
          <a:xfrm>
            <a:off x="838200" y="5894774"/>
            <a:ext cx="9158056" cy="798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Integrated source code management using Git or Subversion hosted in </a:t>
            </a:r>
            <a:r>
              <a:rPr lang="en-US" dirty="0" err="1">
                <a:latin typeface="+mj-lt"/>
              </a:rPr>
              <a:t>TaraVault</a:t>
            </a:r>
            <a:r>
              <a:rPr lang="en-US" dirty="0">
                <a:latin typeface="+mj-lt"/>
              </a:rPr>
              <a:t> or external. Allows code-level traceability.</a:t>
            </a: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C4E789C1-FE1C-41C2-8657-C93B7391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31" y="1560717"/>
            <a:ext cx="2207365" cy="8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EEA93A6-2AB3-40C7-9465-32A12B237DCE}"/>
              </a:ext>
            </a:extLst>
          </p:cNvPr>
          <p:cNvGrpSpPr/>
          <p:nvPr/>
        </p:nvGrpSpPr>
        <p:grpSpPr>
          <a:xfrm>
            <a:off x="1340648" y="4490833"/>
            <a:ext cx="3262029" cy="1145101"/>
            <a:chOff x="1083194" y="4686141"/>
            <a:chExt cx="3262029" cy="114510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AA616C3-EBED-42F9-94B3-B1E89C0CE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3194" y="4840257"/>
              <a:ext cx="1145101" cy="831801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333734E-658F-4CA9-995E-99A4E37E0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00122" y="4686141"/>
              <a:ext cx="1145101" cy="114510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BE88BD-80A2-4BBB-9FA1-4E544C102404}"/>
                </a:ext>
              </a:extLst>
            </p:cNvPr>
            <p:cNvSpPr txBox="1"/>
            <p:nvPr/>
          </p:nvSpPr>
          <p:spPr>
            <a:xfrm>
              <a:off x="2601157" y="5009879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&amp;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D101AAE-5E1A-485B-B52C-42984C9181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87" y="1407048"/>
            <a:ext cx="8092938" cy="2684335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6CBB9-50DA-4F21-A2DA-2450E49CD6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20" y="2618360"/>
            <a:ext cx="6506740" cy="3203582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4077127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DA84407-0EA2-4A99-9087-A1BFDBDBC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1448064"/>
            <a:ext cx="7333861" cy="3739289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Reviews &amp; Pull Requests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569D04B-61ED-4855-AB30-EDCDB14BFAB3}"/>
              </a:ext>
            </a:extLst>
          </p:cNvPr>
          <p:cNvSpPr txBox="1">
            <a:spLocks/>
          </p:cNvSpPr>
          <p:nvPr/>
        </p:nvSpPr>
        <p:spPr>
          <a:xfrm>
            <a:off x="838200" y="5773476"/>
            <a:ext cx="9158056" cy="798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Manage your development workflows including merge/pull requests and code reviews with </a:t>
            </a:r>
            <a:r>
              <a:rPr lang="en-US">
                <a:latin typeface="+mj-lt"/>
              </a:rPr>
              <a:t>full traceability.</a:t>
            </a:r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AB972-89E2-4F34-AA8A-3B5EFE115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8" y="1791076"/>
            <a:ext cx="7725747" cy="3778636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46445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3474A66-F097-43BD-BBA2-FC8E362FFC8F}"/>
              </a:ext>
            </a:extLst>
          </p:cNvPr>
          <p:cNvSpPr/>
          <p:nvPr/>
        </p:nvSpPr>
        <p:spPr>
          <a:xfrm>
            <a:off x="1127464" y="1571348"/>
            <a:ext cx="10014012" cy="45808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Scaling to Team of Teams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F26410-CB11-4575-863A-FD6E320352A7}"/>
              </a:ext>
            </a:extLst>
          </p:cNvPr>
          <p:cNvGrpSpPr/>
          <p:nvPr/>
        </p:nvGrpSpPr>
        <p:grpSpPr>
          <a:xfrm>
            <a:off x="1399900" y="3635701"/>
            <a:ext cx="2749426" cy="2092425"/>
            <a:chOff x="2758182" y="1574666"/>
            <a:chExt cx="5824671" cy="443281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DB11E2-F6AB-457D-AC16-9F09D822C93D}"/>
                </a:ext>
              </a:extLst>
            </p:cNvPr>
            <p:cNvSpPr/>
            <p:nvPr/>
          </p:nvSpPr>
          <p:spPr>
            <a:xfrm>
              <a:off x="4154749" y="2317072"/>
              <a:ext cx="2974019" cy="283197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Team 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CA1BA9-A7D1-4B27-AC54-990950838625}"/>
                </a:ext>
              </a:extLst>
            </p:cNvPr>
            <p:cNvSpPr/>
            <p:nvPr/>
          </p:nvSpPr>
          <p:spPr>
            <a:xfrm>
              <a:off x="638083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B02E85-C37E-4992-BD6E-B0ED3395BE50}"/>
                </a:ext>
              </a:extLst>
            </p:cNvPr>
            <p:cNvSpPr/>
            <p:nvPr/>
          </p:nvSpPr>
          <p:spPr>
            <a:xfrm>
              <a:off x="6476999" y="4870534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7ECC20-2AE7-400E-82BE-EFCCBA6A9C3E}"/>
                </a:ext>
              </a:extLst>
            </p:cNvPr>
            <p:cNvSpPr/>
            <p:nvPr/>
          </p:nvSpPr>
          <p:spPr>
            <a:xfrm>
              <a:off x="3706055" y="4917003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5A79E5-E6AA-460D-BAC9-9A16212DB216}"/>
                </a:ext>
              </a:extLst>
            </p:cNvPr>
            <p:cNvSpPr/>
            <p:nvPr/>
          </p:nvSpPr>
          <p:spPr>
            <a:xfrm>
              <a:off x="350298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B200846-DC10-48EB-AC7A-0E62E21424D4}"/>
                </a:ext>
              </a:extLst>
            </p:cNvPr>
            <p:cNvSpPr/>
            <p:nvPr/>
          </p:nvSpPr>
          <p:spPr>
            <a:xfrm>
              <a:off x="7279315" y="3280611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C03F4C2-D2BF-49D1-B46D-0B20332F9BD0}"/>
                </a:ext>
              </a:extLst>
            </p:cNvPr>
            <p:cNvSpPr/>
            <p:nvPr/>
          </p:nvSpPr>
          <p:spPr>
            <a:xfrm>
              <a:off x="2758182" y="3233495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99A687-CCA4-40B6-9093-B8AE9FDED893}"/>
              </a:ext>
            </a:extLst>
          </p:cNvPr>
          <p:cNvGrpSpPr/>
          <p:nvPr/>
        </p:nvGrpSpPr>
        <p:grpSpPr>
          <a:xfrm>
            <a:off x="7970855" y="3635701"/>
            <a:ext cx="2749426" cy="2092425"/>
            <a:chOff x="2758182" y="1574666"/>
            <a:chExt cx="5824671" cy="443281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110507-7347-414A-BECF-BB8BD5F42636}"/>
                </a:ext>
              </a:extLst>
            </p:cNvPr>
            <p:cNvSpPr/>
            <p:nvPr/>
          </p:nvSpPr>
          <p:spPr>
            <a:xfrm>
              <a:off x="4154749" y="2317072"/>
              <a:ext cx="2974019" cy="283197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Team 3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16624D-2943-4D7A-A9A6-85F7C109D0F0}"/>
                </a:ext>
              </a:extLst>
            </p:cNvPr>
            <p:cNvSpPr/>
            <p:nvPr/>
          </p:nvSpPr>
          <p:spPr>
            <a:xfrm>
              <a:off x="638083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9A72F8-0601-44D0-AACF-C6164FC2AD91}"/>
                </a:ext>
              </a:extLst>
            </p:cNvPr>
            <p:cNvSpPr/>
            <p:nvPr/>
          </p:nvSpPr>
          <p:spPr>
            <a:xfrm>
              <a:off x="6476999" y="4870534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81D462-E74B-4A70-AAFD-0D6122DB1B47}"/>
                </a:ext>
              </a:extLst>
            </p:cNvPr>
            <p:cNvSpPr/>
            <p:nvPr/>
          </p:nvSpPr>
          <p:spPr>
            <a:xfrm>
              <a:off x="3706055" y="4917003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976A3E-3CBE-4B43-B116-928763724167}"/>
                </a:ext>
              </a:extLst>
            </p:cNvPr>
            <p:cNvSpPr/>
            <p:nvPr/>
          </p:nvSpPr>
          <p:spPr>
            <a:xfrm>
              <a:off x="350298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B2E42-543A-4804-A254-D757003D95A1}"/>
                </a:ext>
              </a:extLst>
            </p:cNvPr>
            <p:cNvSpPr/>
            <p:nvPr/>
          </p:nvSpPr>
          <p:spPr>
            <a:xfrm>
              <a:off x="7279315" y="3280611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6532D5-5C6F-4E8F-A8B2-1E0C272CE9C3}"/>
                </a:ext>
              </a:extLst>
            </p:cNvPr>
            <p:cNvSpPr/>
            <p:nvPr/>
          </p:nvSpPr>
          <p:spPr>
            <a:xfrm>
              <a:off x="2758182" y="3233495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D1FB15-B411-466B-9B09-9F98CDE049CC}"/>
              </a:ext>
            </a:extLst>
          </p:cNvPr>
          <p:cNvGrpSpPr/>
          <p:nvPr/>
        </p:nvGrpSpPr>
        <p:grpSpPr>
          <a:xfrm>
            <a:off x="4649105" y="1807163"/>
            <a:ext cx="2749426" cy="2092425"/>
            <a:chOff x="2758182" y="1574666"/>
            <a:chExt cx="5824671" cy="443281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D68AF3-A9C8-424E-B91B-985B926CEBFF}"/>
                </a:ext>
              </a:extLst>
            </p:cNvPr>
            <p:cNvSpPr/>
            <p:nvPr/>
          </p:nvSpPr>
          <p:spPr>
            <a:xfrm>
              <a:off x="4154749" y="2317072"/>
              <a:ext cx="2974019" cy="283197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Team 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113215F-05A4-4D37-A8FB-E2FB1EAC0A98}"/>
                </a:ext>
              </a:extLst>
            </p:cNvPr>
            <p:cNvSpPr/>
            <p:nvPr/>
          </p:nvSpPr>
          <p:spPr>
            <a:xfrm>
              <a:off x="638083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C6F173E-3319-463F-A258-CD1E65900EF6}"/>
                </a:ext>
              </a:extLst>
            </p:cNvPr>
            <p:cNvSpPr/>
            <p:nvPr/>
          </p:nvSpPr>
          <p:spPr>
            <a:xfrm>
              <a:off x="6476999" y="4870534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0CEBEBB-4CB6-4508-809D-E07B0F85788D}"/>
                </a:ext>
              </a:extLst>
            </p:cNvPr>
            <p:cNvSpPr/>
            <p:nvPr/>
          </p:nvSpPr>
          <p:spPr>
            <a:xfrm>
              <a:off x="3706055" y="4917003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7E8748E-98AA-4519-9072-A6B96B50A1EF}"/>
                </a:ext>
              </a:extLst>
            </p:cNvPr>
            <p:cNvSpPr/>
            <p:nvPr/>
          </p:nvSpPr>
          <p:spPr>
            <a:xfrm>
              <a:off x="350298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14FD2C6-536C-4B8A-8F06-26C6BFD13889}"/>
                </a:ext>
              </a:extLst>
            </p:cNvPr>
            <p:cNvSpPr/>
            <p:nvPr/>
          </p:nvSpPr>
          <p:spPr>
            <a:xfrm>
              <a:off x="7279315" y="3280611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C6D6F42-6984-4298-9A12-57C8EB2A5451}"/>
                </a:ext>
              </a:extLst>
            </p:cNvPr>
            <p:cNvSpPr/>
            <p:nvPr/>
          </p:nvSpPr>
          <p:spPr>
            <a:xfrm>
              <a:off x="2758182" y="3233495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FBA8248-46BA-4CD7-9B3A-F965A9EF5AA8}"/>
              </a:ext>
            </a:extLst>
          </p:cNvPr>
          <p:cNvSpPr/>
          <p:nvPr/>
        </p:nvSpPr>
        <p:spPr>
          <a:xfrm>
            <a:off x="5548574" y="4581598"/>
            <a:ext cx="1597970" cy="13367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Program Manager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9D34D1-66B1-407A-922D-69D37CC36473}"/>
              </a:ext>
            </a:extLst>
          </p:cNvPr>
          <p:cNvSpPr txBox="1"/>
          <p:nvPr/>
        </p:nvSpPr>
        <p:spPr>
          <a:xfrm>
            <a:off x="1269507" y="1690688"/>
            <a:ext cx="226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Product A</a:t>
            </a:r>
          </a:p>
        </p:txBody>
      </p:sp>
    </p:spTree>
    <p:extLst>
      <p:ext uri="{BB962C8B-B14F-4D97-AF65-F5344CB8AC3E}">
        <p14:creationId xmlns:p14="http://schemas.microsoft.com/office/powerpoint/2010/main" val="17767413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Tracking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301E245-DE27-4FC7-B4FD-AB8C7D60ED0D}"/>
              </a:ext>
            </a:extLst>
          </p:cNvPr>
          <p:cNvSpPr txBox="1">
            <a:spLocks/>
          </p:cNvSpPr>
          <p:nvPr/>
        </p:nvSpPr>
        <p:spPr>
          <a:xfrm>
            <a:off x="838200" y="5743852"/>
            <a:ext cx="8501109" cy="949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Track project tasks with customizable workflows.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Measure progress against the requirements and user stories</a:t>
            </a:r>
          </a:p>
        </p:txBody>
      </p:sp>
      <p:pic>
        <p:nvPicPr>
          <p:cNvPr id="9218" name="Picture 1">
            <a:extLst>
              <a:ext uri="{FF2B5EF4-FFF2-40B4-BE49-F238E27FC236}">
                <a16:creationId xmlns:a16="http://schemas.microsoft.com/office/drawing/2014/main" id="{582EF889-F505-440A-9322-1AD31C24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16" y="1487333"/>
            <a:ext cx="7209719" cy="28538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7BDEF157-10B4-4185-BC90-488D2C92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75" y="2070917"/>
            <a:ext cx="7209718" cy="29539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DF448D3C-3113-4943-9398-14097FB5C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31" y="3293183"/>
            <a:ext cx="5486400" cy="242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409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1D9A-12A0-47AF-9689-71D32387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Integrated with CI / CD Tools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79E844-1D98-4ACA-A05B-9816D4F74B40}"/>
              </a:ext>
            </a:extLst>
          </p:cNvPr>
          <p:cNvSpPr/>
          <p:nvPr/>
        </p:nvSpPr>
        <p:spPr>
          <a:xfrm>
            <a:off x="734008" y="5490436"/>
            <a:ext cx="9417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Build Management in </a:t>
            </a:r>
            <a:r>
              <a:rPr lang="en-US" sz="2800" dirty="0" err="1">
                <a:latin typeface="+mj-lt"/>
              </a:rPr>
              <a:t>SpiraPlan</a:t>
            </a:r>
            <a:r>
              <a:rPr lang="en-US" sz="2800" dirty="0">
                <a:latin typeface="+mj-lt"/>
              </a:rPr>
              <a:t> lets you integrate with continuous integration build servers with full traceability for each build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E89243-76E9-4EC4-94FA-DD1317AB7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1596125"/>
            <a:ext cx="9664411" cy="238804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2A1F0-D073-47E0-8366-88CD3B764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36" y="3125733"/>
            <a:ext cx="8770776" cy="21101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5208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9118-C6AB-4A2C-876C-25D49F37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with your Favorite 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B5E5D-C9D4-45B2-A344-D1AA292B0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2750"/>
            <a:ext cx="4000000" cy="516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4AB7EB-8359-48AE-9FE3-5E3367D7D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2" y="1522750"/>
            <a:ext cx="3334215" cy="2410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2F58A-BB2F-4FF7-9A0C-6FF2B12C3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1" y="4103701"/>
            <a:ext cx="4134093" cy="2580953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7C3F1-DF81-4A69-8A83-494DECCBA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639" y="1522750"/>
            <a:ext cx="3175431" cy="2410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9B009E-BF5C-4982-9430-06931529AC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71" y="1636552"/>
            <a:ext cx="453327" cy="453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941BB7-EEDC-40FD-B5C8-812175CB5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511" y="2310636"/>
            <a:ext cx="589835" cy="586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AF53A7-AA6E-4FC4-A296-1589DE14AC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2" y="4201053"/>
            <a:ext cx="1621764" cy="381114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C19589-40E6-44B0-89D7-00F7FE0015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316" y="1790892"/>
            <a:ext cx="597973" cy="5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61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474786"/>
            <a:ext cx="6152921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10268452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Instant Messaging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17F4B8-BA9E-4B31-AA49-77E1CEB9E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23752"/>
            <a:ext cx="8501109" cy="870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Real-time collaboration and communication with </a:t>
            </a:r>
            <a:r>
              <a:rPr lang="en-US" dirty="0" err="1">
                <a:latin typeface="+mj-lt"/>
              </a:rPr>
              <a:t>SpiraPlan</a:t>
            </a:r>
            <a:r>
              <a:rPr lang="en-US" dirty="0">
                <a:latin typeface="+mj-lt"/>
              </a:rPr>
              <a:t> instant messenger, artifact following, RSS Feeds and Email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13B882-EB3E-4380-BB30-DC862DD185AC}"/>
              </a:ext>
            </a:extLst>
          </p:cNvPr>
          <p:cNvGrpSpPr/>
          <p:nvPr/>
        </p:nvGrpSpPr>
        <p:grpSpPr>
          <a:xfrm>
            <a:off x="1001697" y="1597819"/>
            <a:ext cx="9607119" cy="4225932"/>
            <a:chOff x="1001697" y="1597819"/>
            <a:chExt cx="8107363" cy="3662362"/>
          </a:xfrm>
        </p:grpSpPr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EAE3444F-EF0D-4091-B905-323E2AE21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097" y="2934494"/>
              <a:ext cx="6049963" cy="190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12107FDF-A9FE-43E3-98F7-BF45FBF03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697" y="1597819"/>
              <a:ext cx="3200400" cy="366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5311AD4C-BB47-4A1C-9733-3D41F244B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697" y="1796256"/>
              <a:ext cx="4448175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3752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SpiraPlan</a:t>
            </a:r>
            <a:r>
              <a:rPr lang="en-US" dirty="0"/>
              <a:t> Fits into Your Ecosystem Seamlessly</a:t>
            </a:r>
          </a:p>
        </p:txBody>
      </p:sp>
    </p:spTree>
    <p:extLst>
      <p:ext uri="{BB962C8B-B14F-4D97-AF65-F5344CB8AC3E}">
        <p14:creationId xmlns:p14="http://schemas.microsoft.com/office/powerpoint/2010/main" val="18241166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64BE00-F2CB-489B-BF22-1C33BD8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Harmony Across Ecosystems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BA465-C5CD-4A89-B232-B0D7505F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04" y="1819922"/>
            <a:ext cx="5065450" cy="42822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recognize that you need to integrate </a:t>
            </a:r>
            <a:r>
              <a:rPr lang="en-US" sz="3600" dirty="0" err="1">
                <a:latin typeface="+mj-lt"/>
              </a:rPr>
              <a:t>SpiraPlan</a:t>
            </a:r>
            <a:r>
              <a:rPr lang="en-US" sz="3600" dirty="0">
                <a:latin typeface="+mj-lt"/>
              </a:rPr>
              <a:t> with other tools and systems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make this easy and straightforward so you can get working faster &amp; easier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61B05-F364-4931-9259-DEFAC08B4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49" y="1606858"/>
            <a:ext cx="4953740" cy="49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2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C9B76-63FA-497A-9661-71935429F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40" y="3308563"/>
            <a:ext cx="1174260" cy="880695"/>
          </a:xfrm>
          <a:prstGeom prst="rect">
            <a:avLst/>
          </a:prstGeom>
        </p:spPr>
      </p:pic>
      <p:sp>
        <p:nvSpPr>
          <p:cNvPr id="65541" name="Rectangle 2">
            <a:extLst>
              <a:ext uri="{FF2B5EF4-FFF2-40B4-BE49-F238E27FC236}">
                <a16:creationId xmlns:a16="http://schemas.microsoft.com/office/drawing/2014/main" id="{4E9979E1-8F40-4D01-B2B2-B9B47CF6C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Integration Options</a:t>
            </a:r>
          </a:p>
        </p:txBody>
      </p:sp>
      <p:sp>
        <p:nvSpPr>
          <p:cNvPr id="65542" name="Rectangle 3">
            <a:extLst>
              <a:ext uri="{FF2B5EF4-FFF2-40B4-BE49-F238E27FC236}">
                <a16:creationId xmlns:a16="http://schemas.microsoft.com/office/drawing/2014/main" id="{7576122A-34AD-4315-A183-0EF0C6D65D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33146"/>
            <a:ext cx="10515600" cy="4743817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Over 65 integrations and connectors, here’s some of the more popular ones:</a:t>
            </a:r>
          </a:p>
        </p:txBody>
      </p:sp>
      <p:grpSp>
        <p:nvGrpSpPr>
          <p:cNvPr id="65539" name="Group 39">
            <a:extLst>
              <a:ext uri="{FF2B5EF4-FFF2-40B4-BE49-F238E27FC236}">
                <a16:creationId xmlns:a16="http://schemas.microsoft.com/office/drawing/2014/main" id="{A1406726-B654-4C41-AD8F-574F878ED3B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111118"/>
            <a:ext cx="8229600" cy="2103438"/>
            <a:chOff x="288" y="1818"/>
            <a:chExt cx="5424" cy="1325"/>
          </a:xfrm>
        </p:grpSpPr>
        <p:sp>
          <p:nvSpPr>
            <p:cNvPr id="65582" name="Line 35">
              <a:extLst>
                <a:ext uri="{FF2B5EF4-FFF2-40B4-BE49-F238E27FC236}">
                  <a16:creationId xmlns:a16="http://schemas.microsoft.com/office/drawing/2014/main" id="{53A0596C-C351-4D5D-808C-8193524CC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80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3" name="Line 36">
              <a:extLst>
                <a:ext uri="{FF2B5EF4-FFF2-40B4-BE49-F238E27FC236}">
                  <a16:creationId xmlns:a16="http://schemas.microsoft.com/office/drawing/2014/main" id="{EB34D1B3-6BB3-4489-A43E-E301948F8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142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4" name="Line 37">
              <a:extLst>
                <a:ext uri="{FF2B5EF4-FFF2-40B4-BE49-F238E27FC236}">
                  <a16:creationId xmlns:a16="http://schemas.microsoft.com/office/drawing/2014/main" id="{2F7D8538-3072-4C5E-AA6A-4FC30E7D2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18"/>
              <a:ext cx="5424" cy="1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0" name="Line 38">
            <a:extLst>
              <a:ext uri="{FF2B5EF4-FFF2-40B4-BE49-F238E27FC236}">
                <a16:creationId xmlns:a16="http://schemas.microsoft.com/office/drawing/2014/main" id="{3ED76B09-EE74-4B0F-86E9-F92AADC82D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0569" y="2053843"/>
            <a:ext cx="0" cy="41148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Text Box 16">
            <a:extLst>
              <a:ext uri="{FF2B5EF4-FFF2-40B4-BE49-F238E27FC236}">
                <a16:creationId xmlns:a16="http://schemas.microsoft.com/office/drawing/2014/main" id="{D40B9BAF-2685-42AB-9A0E-01FBF40EF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183" y="2053843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586E75"/>
                </a:solidFill>
              </a:rPr>
              <a:t>Developer IDEs</a:t>
            </a:r>
          </a:p>
        </p:txBody>
      </p:sp>
      <p:sp>
        <p:nvSpPr>
          <p:cNvPr id="65544" name="Text Box 17">
            <a:extLst>
              <a:ext uri="{FF2B5EF4-FFF2-40B4-BE49-F238E27FC236}">
                <a16:creationId xmlns:a16="http://schemas.microsoft.com/office/drawing/2014/main" id="{E4A3B788-A980-4233-A858-18EABAB3E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08" y="3130168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586E75"/>
                </a:solidFill>
              </a:rPr>
              <a:t>CI / Build Servers</a:t>
            </a:r>
          </a:p>
        </p:txBody>
      </p:sp>
      <p:sp>
        <p:nvSpPr>
          <p:cNvPr id="65545" name="Text Box 18">
            <a:extLst>
              <a:ext uri="{FF2B5EF4-FFF2-40B4-BE49-F238E27FC236}">
                <a16:creationId xmlns:a16="http://schemas.microsoft.com/office/drawing/2014/main" id="{FDC9201F-9BCC-4484-A279-5BAE18E91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08" y="5284407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586E75"/>
                </a:solidFill>
              </a:rPr>
              <a:t>Source Code Management</a:t>
            </a:r>
          </a:p>
        </p:txBody>
      </p:sp>
      <p:sp>
        <p:nvSpPr>
          <p:cNvPr id="65546" name="Text Box 19">
            <a:extLst>
              <a:ext uri="{FF2B5EF4-FFF2-40B4-BE49-F238E27FC236}">
                <a16:creationId xmlns:a16="http://schemas.microsoft.com/office/drawing/2014/main" id="{B811C9F9-0AFF-4B34-9B25-1138D2403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08" y="4206493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Modelling Tools</a:t>
            </a:r>
          </a:p>
        </p:txBody>
      </p:sp>
      <p:sp>
        <p:nvSpPr>
          <p:cNvPr id="65547" name="Text Box 20">
            <a:extLst>
              <a:ext uri="{FF2B5EF4-FFF2-40B4-BE49-F238E27FC236}">
                <a16:creationId xmlns:a16="http://schemas.microsoft.com/office/drawing/2014/main" id="{9AC632A7-EFBD-49CA-9CB3-311C39AD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53843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586E75"/>
                </a:solidFill>
              </a:rPr>
              <a:t>Unit Test Frameworks</a:t>
            </a:r>
          </a:p>
        </p:txBody>
      </p:sp>
      <p:sp>
        <p:nvSpPr>
          <p:cNvPr id="65548" name="Text Box 21">
            <a:extLst>
              <a:ext uri="{FF2B5EF4-FFF2-40B4-BE49-F238E27FC236}">
                <a16:creationId xmlns:a16="http://schemas.microsoft.com/office/drawing/2014/main" id="{F941B172-D98D-45C7-AE52-E047252C1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30168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586E75"/>
                </a:solidFill>
              </a:rPr>
              <a:t>Bug-Tracking Tools</a:t>
            </a:r>
          </a:p>
        </p:txBody>
      </p:sp>
      <p:sp>
        <p:nvSpPr>
          <p:cNvPr id="65549" name="Text Box 22">
            <a:extLst>
              <a:ext uri="{FF2B5EF4-FFF2-40B4-BE49-F238E27FC236}">
                <a16:creationId xmlns:a16="http://schemas.microsoft.com/office/drawing/2014/main" id="{98F56F7A-47E2-4226-8E22-21AD289B6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284407"/>
            <a:ext cx="2667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586E75"/>
                </a:solidFill>
              </a:rPr>
              <a:t>CRM &amp; Service Management</a:t>
            </a:r>
          </a:p>
        </p:txBody>
      </p:sp>
      <p:sp>
        <p:nvSpPr>
          <p:cNvPr id="65550" name="Text Box 23">
            <a:extLst>
              <a:ext uri="{FF2B5EF4-FFF2-40B4-BE49-F238E27FC236}">
                <a16:creationId xmlns:a16="http://schemas.microsoft.com/office/drawing/2014/main" id="{39C5BD68-50CC-4BE1-B81B-292D3450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06493"/>
            <a:ext cx="2667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586E75"/>
                </a:solidFill>
              </a:rPr>
              <a:t>Automated Testing Tools</a:t>
            </a:r>
          </a:p>
        </p:txBody>
      </p:sp>
      <p:pic>
        <p:nvPicPr>
          <p:cNvPr id="65551" name="Picture 2" descr="https://www.inflectra.com/GraphicsViewer.aspx?url=SpiraTest/Integrations/Automated-Testing-Tools.xml&amp;name=wordml://03000001.png">
            <a:extLst>
              <a:ext uri="{FF2B5EF4-FFF2-40B4-BE49-F238E27FC236}">
                <a16:creationId xmlns:a16="http://schemas.microsoft.com/office/drawing/2014/main" id="{66881E4D-3C9C-46F3-8EAF-FFB3DBC80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4539869"/>
            <a:ext cx="6238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3" name="Picture 6" descr="https://www.inflectra.com/GraphicsViewer.aspx?url=SpiraTest/Integrations/Automated-Testing-Tools.xml&amp;name=wordml://03000003.png">
            <a:extLst>
              <a:ext uri="{FF2B5EF4-FFF2-40B4-BE49-F238E27FC236}">
                <a16:creationId xmlns:a16="http://schemas.microsoft.com/office/drawing/2014/main" id="{7F4C6314-1B04-45A1-8942-50ADD013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4631943"/>
            <a:ext cx="13700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10" descr="https://www.inflectra.com/GraphicsViewer.aspx?url=SpiraTest/Integrations/Automated-Testing-Tools.xml&amp;name=wordml://02000006.jpg">
            <a:extLst>
              <a:ext uri="{FF2B5EF4-FFF2-40B4-BE49-F238E27FC236}">
                <a16:creationId xmlns:a16="http://schemas.microsoft.com/office/drawing/2014/main" id="{43B205AC-848E-4508-9E2D-9B9575D9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247769"/>
            <a:ext cx="14319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0" name="Picture 20" descr="https://www.inflectra.com/GraphicsViewer.aspx?url=SpiraTest/Integrations/Unit-Test-Frameworks.xml&amp;name=wordml://03000003.png">
            <a:extLst>
              <a:ext uri="{FF2B5EF4-FFF2-40B4-BE49-F238E27FC236}">
                <a16:creationId xmlns:a16="http://schemas.microsoft.com/office/drawing/2014/main" id="{CE1B46C5-0027-416B-821A-78987C89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09" y="2439607"/>
            <a:ext cx="7699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22" descr="https://www.inflectra.com/GraphicsViewer.aspx?url=SpiraTest/Integrations/Unit-Test-Frameworks.xml&amp;name=wordml://03000006.png">
            <a:extLst>
              <a:ext uri="{FF2B5EF4-FFF2-40B4-BE49-F238E27FC236}">
                <a16:creationId xmlns:a16="http://schemas.microsoft.com/office/drawing/2014/main" id="{CBD31758-5D59-4E29-AA44-C96ADE1A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98" y="2452307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2" name="Picture 24" descr="https://www.inflectra.com/GraphicsViewer.aspx?url=SpiraTest/Integrations/Unit-Test-Frameworks.xml&amp;name=wordml://03000008.png">
            <a:extLst>
              <a:ext uri="{FF2B5EF4-FFF2-40B4-BE49-F238E27FC236}">
                <a16:creationId xmlns:a16="http://schemas.microsoft.com/office/drawing/2014/main" id="{4CB42D6F-4169-46ED-B76B-E60BA53F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598" y="2364994"/>
            <a:ext cx="5921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26" descr="https://www.inflectra.com/GraphicsViewer.aspx?url=SpiraTest/Integrations/Unit-Test-Frameworks.xml&amp;name=wordml://03000005.png">
            <a:extLst>
              <a:ext uri="{FF2B5EF4-FFF2-40B4-BE49-F238E27FC236}">
                <a16:creationId xmlns:a16="http://schemas.microsoft.com/office/drawing/2014/main" id="{190B2427-E4F4-4430-B31B-3C0D99B4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935" y="2452306"/>
            <a:ext cx="12557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8" name="Picture 38" descr="https://wiki.bitnami.com/@api/deki/files/335/=redmine.png?size=thumb">
            <a:extLst>
              <a:ext uri="{FF2B5EF4-FFF2-40B4-BE49-F238E27FC236}">
                <a16:creationId xmlns:a16="http://schemas.microsoft.com/office/drawing/2014/main" id="{6FE7287B-ECA1-4CE8-AD4A-7643B377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25" y="3381786"/>
            <a:ext cx="5302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0" name="Picture 42" descr="https://www.inflectra.com/GraphicsViewer.aspx?url=SpiraTest/Integrations/Requirements-Management-Systems.xml&amp;name=wordml://03000001.png">
            <a:extLst>
              <a:ext uri="{FF2B5EF4-FFF2-40B4-BE49-F238E27FC236}">
                <a16:creationId xmlns:a16="http://schemas.microsoft.com/office/drawing/2014/main" id="{292D098E-2DFB-480D-90E6-84FF85D8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3" y="4530343"/>
            <a:ext cx="1905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2" name="Picture 46" descr="https://www.inflectra.com/GraphicsViewer.aspx?url=SpiraTest/Integrations/Requirements-Management-Systems.xml&amp;name=wordml://03000003.png">
            <a:extLst>
              <a:ext uri="{FF2B5EF4-FFF2-40B4-BE49-F238E27FC236}">
                <a16:creationId xmlns:a16="http://schemas.microsoft.com/office/drawing/2014/main" id="{6044D96E-7E61-4B1C-BA37-F2A8F1BE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02" y="4474781"/>
            <a:ext cx="5254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3" name="Picture 48" descr="https://www.inflectra.com/GraphicsViewer.aspx?url=SpiraTest/Integrations/Continuous-Integration-Build-Servers.xml&amp;name=wordml://03000001.png">
            <a:extLst>
              <a:ext uri="{FF2B5EF4-FFF2-40B4-BE49-F238E27FC236}">
                <a16:creationId xmlns:a16="http://schemas.microsoft.com/office/drawing/2014/main" id="{DC03F6AF-AB19-49E7-B47F-19F1C132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83" y="3445287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6" name="Picture 56" descr="https://www.inflectra.com/GraphicsViewer.aspx?url=SpiraTeam/Integrations/Integrated-Development-Environments.xml&amp;name=wordml://03000001.png">
            <a:extLst>
              <a:ext uri="{FF2B5EF4-FFF2-40B4-BE49-F238E27FC236}">
                <a16:creationId xmlns:a16="http://schemas.microsoft.com/office/drawing/2014/main" id="{4193FBEA-31FF-4002-BA79-C4FD31780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08" y="2403093"/>
            <a:ext cx="9715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77" name="Picture 58" descr="https://www.inflectra.com/GraphicsViewer.aspx?url=SpiraTeam/Integrations/Integrated-Development-Environments.xml&amp;name=wordml://03000007.png">
            <a:extLst>
              <a:ext uri="{FF2B5EF4-FFF2-40B4-BE49-F238E27FC236}">
                <a16:creationId xmlns:a16="http://schemas.microsoft.com/office/drawing/2014/main" id="{0DFC9BFB-9AA1-48DB-AACB-F783CFBB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09" y="2398331"/>
            <a:ext cx="14446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C36EF-6AA3-4975-BF3C-6A4B01A377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15" y="2403093"/>
            <a:ext cx="542924" cy="542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9E3D9-1627-47B8-91AE-90F51DFFE9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53" y="4427035"/>
            <a:ext cx="552387" cy="550861"/>
          </a:xfrm>
          <a:prstGeom prst="rect">
            <a:avLst/>
          </a:prstGeom>
        </p:spPr>
      </p:pic>
      <p:pic>
        <p:nvPicPr>
          <p:cNvPr id="1030" name="Picture 6" descr="Image result for neoload logo">
            <a:extLst>
              <a:ext uri="{FF2B5EF4-FFF2-40B4-BE49-F238E27FC236}">
                <a16:creationId xmlns:a16="http://schemas.microsoft.com/office/drawing/2014/main" id="{0B597A1B-4C1B-4378-9F6B-27C96C6E4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795130"/>
            <a:ext cx="1331406" cy="3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ochajs logo">
            <a:extLst>
              <a:ext uri="{FF2B5EF4-FFF2-40B4-BE49-F238E27FC236}">
                <a16:creationId xmlns:a16="http://schemas.microsoft.com/office/drawing/2014/main" id="{3FDF2B26-04B0-46A9-957A-793258656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62" y="2217790"/>
            <a:ext cx="744538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A14473DD-43CC-41ED-A10B-0D0F1EC2669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458499" y="5664318"/>
            <a:ext cx="783779" cy="569337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C5B95A8-EDE9-423C-A831-D158EF57D99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85025" y="5621793"/>
            <a:ext cx="740527" cy="740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DB0CE-9711-4103-9360-04C86E0B251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59" y="3387171"/>
            <a:ext cx="1287200" cy="740140"/>
          </a:xfrm>
          <a:prstGeom prst="rect">
            <a:avLst/>
          </a:prstGeom>
        </p:spPr>
      </p:pic>
      <p:pic>
        <p:nvPicPr>
          <p:cNvPr id="65574" name="Picture 50" descr="https://www.inflectra.com/GraphicsViewer.aspx?url=SpiraTest/Integrations/Continuous-Integration-Build-Servers.xml&amp;name=wordml://03000002.png">
            <a:extLst>
              <a:ext uri="{FF2B5EF4-FFF2-40B4-BE49-F238E27FC236}">
                <a16:creationId xmlns:a16="http://schemas.microsoft.com/office/drawing/2014/main" id="{8B8A8088-518B-410E-AF8E-D2AF6920F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06" y="3406385"/>
            <a:ext cx="1500131" cy="49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B4C5E-4502-47FB-B832-1004C2DFEB8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84" y="3489647"/>
            <a:ext cx="1261327" cy="5255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319B43-6860-47F0-A8FB-FED2058E400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93" y="3364716"/>
            <a:ext cx="1174259" cy="663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7667BF-0DD5-4A1F-A1D4-04239E93A55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59531" y="4395972"/>
            <a:ext cx="599509" cy="599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2958-B20A-4D3B-AC70-48432DDD48A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3" y="5590164"/>
            <a:ext cx="1281317" cy="7207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A32ADD-ED45-45BE-83C4-45DB41FA57B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58" y="5389730"/>
            <a:ext cx="1722879" cy="3848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0F1702-A7E2-46AE-A4FB-02A66E24E8B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28" y="5798755"/>
            <a:ext cx="1992166" cy="298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0C580A-41CE-449D-A66A-8E315324B8E0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99" y="5664416"/>
            <a:ext cx="1812366" cy="42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725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A40A5-E62E-4853-8267-E0E48384A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56B01-3DD7-4298-9C86-B2216045D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Scaling to Products &amp; Portfolios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1A0EA9-EBF5-4BFB-820A-6C661D48FEF2}"/>
              </a:ext>
            </a:extLst>
          </p:cNvPr>
          <p:cNvGrpSpPr/>
          <p:nvPr/>
        </p:nvGrpSpPr>
        <p:grpSpPr>
          <a:xfrm>
            <a:off x="838200" y="1580226"/>
            <a:ext cx="4456590" cy="2121763"/>
            <a:chOff x="1127464" y="1571347"/>
            <a:chExt cx="10014012" cy="45808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474A66-F097-43BD-BBA2-FC8E362FFC8F}"/>
                </a:ext>
              </a:extLst>
            </p:cNvPr>
            <p:cNvSpPr/>
            <p:nvPr/>
          </p:nvSpPr>
          <p:spPr>
            <a:xfrm>
              <a:off x="1127464" y="1571347"/>
              <a:ext cx="10014012" cy="45808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F26410-CB11-4575-863A-FD6E320352A7}"/>
                </a:ext>
              </a:extLst>
            </p:cNvPr>
            <p:cNvGrpSpPr/>
            <p:nvPr/>
          </p:nvGrpSpPr>
          <p:grpSpPr>
            <a:xfrm>
              <a:off x="1399900" y="3635701"/>
              <a:ext cx="2749426" cy="2092425"/>
              <a:chOff x="2758182" y="1574666"/>
              <a:chExt cx="5824671" cy="4432811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BDB11E2-F6AB-457D-AC16-9F09D822C93D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9CA1BA9-A7D1-4B27-AC54-990950838625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BB02E85-C37E-4992-BD6E-B0ED3395BE50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7ECC20-2AE7-400E-82BE-EFCCBA6A9C3E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75A79E5-E6AA-460D-BAC9-9A16212DB216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B200846-DC10-48EB-AC7A-0E62E21424D4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03F4C2-D2BF-49D1-B46D-0B20332F9BD0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99A687-CCA4-40B6-9093-B8AE9FDED893}"/>
                </a:ext>
              </a:extLst>
            </p:cNvPr>
            <p:cNvGrpSpPr/>
            <p:nvPr/>
          </p:nvGrpSpPr>
          <p:grpSpPr>
            <a:xfrm>
              <a:off x="7970855" y="3635701"/>
              <a:ext cx="2749426" cy="2092425"/>
              <a:chOff x="2758182" y="1574666"/>
              <a:chExt cx="5824671" cy="443281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E110507-7347-414A-BECF-BB8BD5F42636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C16624D-2943-4D7A-A9A6-85F7C109D0F0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A9A72F8-0601-44D0-AACF-C6164FC2AD91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481D462-E74B-4A70-AAFD-0D6122DB1B47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6976A3E-3CBE-4B43-B116-928763724167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22B2E42-543A-4804-A254-D757003D95A1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06532D5-5C6F-4E8F-A8B2-1E0C272CE9C3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3D1FB15-B411-466B-9B09-9F98CDE049CC}"/>
                </a:ext>
              </a:extLst>
            </p:cNvPr>
            <p:cNvGrpSpPr/>
            <p:nvPr/>
          </p:nvGrpSpPr>
          <p:grpSpPr>
            <a:xfrm>
              <a:off x="4649105" y="1807163"/>
              <a:ext cx="2749426" cy="2092425"/>
              <a:chOff x="2758182" y="1574666"/>
              <a:chExt cx="5824671" cy="443281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BD68AF3-A9C8-424E-B91B-985B926CEBFF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113215F-05A4-4D37-A8FB-E2FB1EAC0A98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C6F173E-3319-463F-A258-CD1E65900EF6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0CEBEBB-4CB6-4508-809D-E07B0F85788D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7E8748E-98AA-4519-9072-A6B96B50A1EF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14FD2C6-536C-4B8A-8F06-26C6BFD13889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C6D6F42-6984-4298-9A12-57C8EB2A5451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FBA8248-46BA-4CD7-9B3A-F965A9EF5AA8}"/>
                </a:ext>
              </a:extLst>
            </p:cNvPr>
            <p:cNvSpPr/>
            <p:nvPr/>
          </p:nvSpPr>
          <p:spPr>
            <a:xfrm>
              <a:off x="5548574" y="4581598"/>
              <a:ext cx="1597970" cy="13367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69D34D1-66B1-407A-922D-69D37CC36473}"/>
                </a:ext>
              </a:extLst>
            </p:cNvPr>
            <p:cNvSpPr txBox="1"/>
            <p:nvPr/>
          </p:nvSpPr>
          <p:spPr>
            <a:xfrm>
              <a:off x="1269507" y="1690688"/>
              <a:ext cx="2264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Product 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B25EBF-150C-4B8D-8A3B-FB520215612B}"/>
              </a:ext>
            </a:extLst>
          </p:cNvPr>
          <p:cNvGrpSpPr/>
          <p:nvPr/>
        </p:nvGrpSpPr>
        <p:grpSpPr>
          <a:xfrm>
            <a:off x="838200" y="3877298"/>
            <a:ext cx="4456590" cy="2121763"/>
            <a:chOff x="1127464" y="1571347"/>
            <a:chExt cx="10014012" cy="458087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8D35F93-652D-4C6C-82E9-0E3323F7F875}"/>
                </a:ext>
              </a:extLst>
            </p:cNvPr>
            <p:cNvSpPr/>
            <p:nvPr/>
          </p:nvSpPr>
          <p:spPr>
            <a:xfrm>
              <a:off x="1127464" y="1571347"/>
              <a:ext cx="10014012" cy="45808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F486A45-D9BE-4299-BD31-2B9FF226234A}"/>
                </a:ext>
              </a:extLst>
            </p:cNvPr>
            <p:cNvGrpSpPr/>
            <p:nvPr/>
          </p:nvGrpSpPr>
          <p:grpSpPr>
            <a:xfrm>
              <a:off x="1399900" y="3635701"/>
              <a:ext cx="2749426" cy="2092425"/>
              <a:chOff x="2758182" y="1574666"/>
              <a:chExt cx="5824671" cy="443281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4AE07DC-D12D-44FE-B6E5-B73B996EBA11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7A72F6A-1991-43CE-9C9D-92541CC886FD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0823E9D-A523-42D5-95CC-F6030C21F7EF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FF9B3F8-89BA-495C-99B4-E5188C8ABC37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5541049-C4A6-40AB-9B07-4C9B60D45ED2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1835463-8913-40F6-9BD5-E5FD464541B9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B404BAB-553C-4EC7-A526-C11DFD1A1865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DA958EB-6941-4B2C-812C-9303F6148D9A}"/>
                </a:ext>
              </a:extLst>
            </p:cNvPr>
            <p:cNvGrpSpPr/>
            <p:nvPr/>
          </p:nvGrpSpPr>
          <p:grpSpPr>
            <a:xfrm>
              <a:off x="7970855" y="3635701"/>
              <a:ext cx="2749426" cy="2092425"/>
              <a:chOff x="2758182" y="1574666"/>
              <a:chExt cx="5824671" cy="443281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908BCFC-0196-4DB5-BE46-DCAF56E87482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F571B3C-84C7-4163-A266-978C0B0512DD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D08D9DC-B2E6-458D-A033-24DCE2BEFA4B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D6970F9-2E4E-4E12-9D7D-F43164B58754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6141344-4F11-445E-881C-97C0C8069D6C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36ECDB0-D1B7-484D-869C-7B84F75F802C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B22FC0E-416C-4C23-92BD-4D1CB828CA57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7398355-5F0B-4562-8B62-69612AFE7B1C}"/>
                </a:ext>
              </a:extLst>
            </p:cNvPr>
            <p:cNvGrpSpPr/>
            <p:nvPr/>
          </p:nvGrpSpPr>
          <p:grpSpPr>
            <a:xfrm>
              <a:off x="4649105" y="1807163"/>
              <a:ext cx="2749426" cy="2092425"/>
              <a:chOff x="2758182" y="1574666"/>
              <a:chExt cx="5824671" cy="443281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257F4FF-9D6B-4802-8A36-4B058DA8708D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6214AD8-7EAB-4F28-A71F-03B0F49387AB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6C98E4B-448B-4B55-AC3D-9F214B532B57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1AD2869-5520-443B-B2DD-3D7807DCE8D5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B43D10C-4B11-415E-99AD-80153778654D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4F524F9-7DF4-45ED-B860-1439D331C251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27A7F7A-9C21-4D68-8F46-8017A2ECC2E9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E4B9310-05C6-4F21-829F-A4E3D20FFAB5}"/>
                </a:ext>
              </a:extLst>
            </p:cNvPr>
            <p:cNvSpPr/>
            <p:nvPr/>
          </p:nvSpPr>
          <p:spPr>
            <a:xfrm>
              <a:off x="5548574" y="4581598"/>
              <a:ext cx="1597970" cy="13367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6E13D3-B6FE-45E7-954E-96895939A2FF}"/>
                </a:ext>
              </a:extLst>
            </p:cNvPr>
            <p:cNvSpPr txBox="1"/>
            <p:nvPr/>
          </p:nvSpPr>
          <p:spPr>
            <a:xfrm>
              <a:off x="1269507" y="1690688"/>
              <a:ext cx="2264507" cy="1395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Product C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73A46C7-CFCF-47BD-9D22-F8D80CE20536}"/>
              </a:ext>
            </a:extLst>
          </p:cNvPr>
          <p:cNvGrpSpPr/>
          <p:nvPr/>
        </p:nvGrpSpPr>
        <p:grpSpPr>
          <a:xfrm>
            <a:off x="5586058" y="1587575"/>
            <a:ext cx="4456590" cy="2121763"/>
            <a:chOff x="1127464" y="1571347"/>
            <a:chExt cx="10014012" cy="458087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66C9935-7759-44D6-9850-3B9202479BA5}"/>
                </a:ext>
              </a:extLst>
            </p:cNvPr>
            <p:cNvSpPr/>
            <p:nvPr/>
          </p:nvSpPr>
          <p:spPr>
            <a:xfrm>
              <a:off x="1127464" y="1571347"/>
              <a:ext cx="10014012" cy="45808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E08ADD9-A9CB-4121-AB34-4F2B72987079}"/>
                </a:ext>
              </a:extLst>
            </p:cNvPr>
            <p:cNvGrpSpPr/>
            <p:nvPr/>
          </p:nvGrpSpPr>
          <p:grpSpPr>
            <a:xfrm>
              <a:off x="1399900" y="3635701"/>
              <a:ext cx="2749426" cy="2092425"/>
              <a:chOff x="2758182" y="1574666"/>
              <a:chExt cx="5824671" cy="4432811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5C1A4A8-A073-4658-B458-122EFA873C29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7AE1AF8-13D5-44C7-98B1-C2DD6AF58C4E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40609FA-E1D9-4391-BDAF-A8DCF8334AA3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69AAFCF9-7DE7-46E2-AB58-A1F266C641FE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E8EFCD6-CC01-494E-953F-2337CC53D21A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613BD5E-2D5D-4EA6-AD8A-9BEC3FDBA97A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27E5B38-50C7-4986-BA37-D0F22A221A5C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4396F8C-7D92-48E4-80EB-E3870DF2083D}"/>
                </a:ext>
              </a:extLst>
            </p:cNvPr>
            <p:cNvGrpSpPr/>
            <p:nvPr/>
          </p:nvGrpSpPr>
          <p:grpSpPr>
            <a:xfrm>
              <a:off x="7970855" y="3635701"/>
              <a:ext cx="2749426" cy="2092425"/>
              <a:chOff x="2758182" y="1574666"/>
              <a:chExt cx="5824671" cy="443281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081AEFE-E57E-4388-9567-ECC910A40873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8884149-979A-4E77-987E-2D4BC271F273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42479BA-C45E-426E-AD2C-015E289CD5AC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6F33BCD-12A4-49A1-86BA-A77B0C9E4A16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2117B08-555E-4E9C-8749-696008091556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C5FD5C8-3F0A-4FEF-8ADD-34E0EFE40D17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138C6A3-370D-4976-8A47-827C3410E537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640F6EE-47B9-4040-A41C-C5C602A1C882}"/>
                </a:ext>
              </a:extLst>
            </p:cNvPr>
            <p:cNvGrpSpPr/>
            <p:nvPr/>
          </p:nvGrpSpPr>
          <p:grpSpPr>
            <a:xfrm>
              <a:off x="4649105" y="1807163"/>
              <a:ext cx="2749426" cy="2092425"/>
              <a:chOff x="2758182" y="1574666"/>
              <a:chExt cx="5824671" cy="443281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C530EE8-C474-4E53-9057-9B4C1735A3CA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FA7DA26-06DA-4904-866C-9795D773DF3D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F90DA87-8B92-4DA0-9FC7-528E6192CEE1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6363CA6-85B2-4D70-BA62-CEE833F0832E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5E1DED5-22C2-4470-8CBB-997C6972DE5D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79534E0-EE0E-4827-9137-E5BCBBB4E1D4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3C9480E-E758-4662-AF42-68B7279EC417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B56F9D8-943E-4EF9-B7E0-01D4DFF2A0FB}"/>
                </a:ext>
              </a:extLst>
            </p:cNvPr>
            <p:cNvSpPr/>
            <p:nvPr/>
          </p:nvSpPr>
          <p:spPr>
            <a:xfrm>
              <a:off x="5548574" y="4581598"/>
              <a:ext cx="1597970" cy="13367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E68B5CC-A27E-455F-B081-FF3E961F1891}"/>
                </a:ext>
              </a:extLst>
            </p:cNvPr>
            <p:cNvSpPr txBox="1"/>
            <p:nvPr/>
          </p:nvSpPr>
          <p:spPr>
            <a:xfrm>
              <a:off x="1269507" y="1690688"/>
              <a:ext cx="2264507" cy="1395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Product B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C2B9599-EE54-49D7-9E73-79D271190BDC}"/>
              </a:ext>
            </a:extLst>
          </p:cNvPr>
          <p:cNvGrpSpPr/>
          <p:nvPr/>
        </p:nvGrpSpPr>
        <p:grpSpPr>
          <a:xfrm>
            <a:off x="5615154" y="3926126"/>
            <a:ext cx="4456590" cy="2121763"/>
            <a:chOff x="1127464" y="1571347"/>
            <a:chExt cx="10014012" cy="458087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D9FEE33-BE3B-4F95-9B2C-1FE1D29D0E83}"/>
                </a:ext>
              </a:extLst>
            </p:cNvPr>
            <p:cNvSpPr/>
            <p:nvPr/>
          </p:nvSpPr>
          <p:spPr>
            <a:xfrm>
              <a:off x="1127464" y="1571347"/>
              <a:ext cx="10014012" cy="45808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0A0E7D5-13B7-4582-AA3D-D2A2D9D64243}"/>
                </a:ext>
              </a:extLst>
            </p:cNvPr>
            <p:cNvGrpSpPr/>
            <p:nvPr/>
          </p:nvGrpSpPr>
          <p:grpSpPr>
            <a:xfrm>
              <a:off x="1399900" y="3635701"/>
              <a:ext cx="2749426" cy="2092425"/>
              <a:chOff x="2758182" y="1574666"/>
              <a:chExt cx="5824671" cy="4432811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09EC78D-2FBD-4BD6-9F18-463A2567010B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9B363BA-7A99-4838-86FE-77D3CA7742F4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B980DFE-AAB3-42A4-A601-2DCA043CC86A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AF0192D-B1AE-43EB-8081-2925DF0200FB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47B928F-AB64-4ED2-8FEA-26D13A12D61C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AA872228-E957-4276-ACAE-E36354E07243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AAF987C-9173-417A-83B6-83E6DAF7D698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F0D2735-7F66-40BF-88E2-E77FACDB90E0}"/>
                </a:ext>
              </a:extLst>
            </p:cNvPr>
            <p:cNvGrpSpPr/>
            <p:nvPr/>
          </p:nvGrpSpPr>
          <p:grpSpPr>
            <a:xfrm>
              <a:off x="7970855" y="3635701"/>
              <a:ext cx="2749426" cy="2092425"/>
              <a:chOff x="2758182" y="1574666"/>
              <a:chExt cx="5824671" cy="4432811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7DEF884-EDB5-4921-80D5-26706D53FE17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B270E0B-B1B5-4A33-9F12-A46A3ABF6AC8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7B8BA6B0-8418-4F0D-A9A8-63D2B4DC72A0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7603C7F-B1EF-485B-8162-964B0B881472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A2D98AD-5303-4620-A08A-44A41A577E70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89DA95A-3247-4A83-AFBE-0B1F3172521C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14D4C73-6E42-494B-AAC2-AF180C07DCE6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038D4C4-5E50-4B1F-9DB2-8E8F728C5DE7}"/>
                </a:ext>
              </a:extLst>
            </p:cNvPr>
            <p:cNvGrpSpPr/>
            <p:nvPr/>
          </p:nvGrpSpPr>
          <p:grpSpPr>
            <a:xfrm>
              <a:off x="4649105" y="1807163"/>
              <a:ext cx="2749426" cy="2092425"/>
              <a:chOff x="2758182" y="1574666"/>
              <a:chExt cx="5824671" cy="4432811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651B0691-291C-402C-A466-233A98A51CF8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8DDB4D7-E0C6-4F21-B34E-82E975D604D3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BBDEA2D-5D6C-4B6E-8E10-72D7697F1932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F5FC0B8F-DF12-4ABA-BE44-C023609DE99B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895E58B-61AC-4BCB-AA56-2CB3C37C8969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448B563C-720E-4F85-ADDA-67DFC780273D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0C46E0C-5722-4346-AE41-E251323E4440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CF1E55F-AF7A-4DED-BEFD-EAFE6853988C}"/>
                </a:ext>
              </a:extLst>
            </p:cNvPr>
            <p:cNvSpPr/>
            <p:nvPr/>
          </p:nvSpPr>
          <p:spPr>
            <a:xfrm>
              <a:off x="5548574" y="4581598"/>
              <a:ext cx="1597970" cy="13367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12A11C2-605D-427D-9986-23E9AB1D1543}"/>
                </a:ext>
              </a:extLst>
            </p:cNvPr>
            <p:cNvSpPr txBox="1"/>
            <p:nvPr/>
          </p:nvSpPr>
          <p:spPr>
            <a:xfrm>
              <a:off x="1269507" y="1690688"/>
              <a:ext cx="2264507" cy="1395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Product 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Enterprise Planning &amp; Roadmaps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DBF814D-D016-4A89-A7A4-E8EEB8AC8E0D}"/>
              </a:ext>
            </a:extLst>
          </p:cNvPr>
          <p:cNvGrpSpPr/>
          <p:nvPr/>
        </p:nvGrpSpPr>
        <p:grpSpPr>
          <a:xfrm>
            <a:off x="838200" y="1562470"/>
            <a:ext cx="8697216" cy="4135819"/>
            <a:chOff x="838200" y="1562470"/>
            <a:chExt cx="8697216" cy="4135819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9C659E5-965A-460D-B872-8BF32A95DF3D}"/>
                </a:ext>
              </a:extLst>
            </p:cNvPr>
            <p:cNvSpPr/>
            <p:nvPr/>
          </p:nvSpPr>
          <p:spPr>
            <a:xfrm>
              <a:off x="7499411" y="2050580"/>
              <a:ext cx="2036005" cy="30644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9DBA428-A55C-4BBC-A3D9-F729419A3CE3}"/>
                </a:ext>
              </a:extLst>
            </p:cNvPr>
            <p:cNvGrpSpPr/>
            <p:nvPr/>
          </p:nvGrpSpPr>
          <p:grpSpPr>
            <a:xfrm>
              <a:off x="838200" y="2057215"/>
              <a:ext cx="3147874" cy="1440587"/>
              <a:chOff x="838200" y="2057215"/>
              <a:chExt cx="3147874" cy="144058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3474A66-F097-43BD-BBA2-FC8E362FFC8F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9D34D1-66B1-407A-922D-69D37CC36473}"/>
                  </a:ext>
                </a:extLst>
              </p:cNvPr>
              <p:cNvSpPr txBox="1"/>
              <p:nvPr/>
            </p:nvSpPr>
            <p:spPr>
              <a:xfrm>
                <a:off x="898341" y="2109805"/>
                <a:ext cx="131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A</a:t>
                </a:r>
              </a:p>
            </p:txBody>
          </p:sp>
        </p:grp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C946165-3452-42F8-83B5-B512FEA557FF}"/>
                </a:ext>
              </a:extLst>
            </p:cNvPr>
            <p:cNvSpPr/>
            <p:nvPr/>
          </p:nvSpPr>
          <p:spPr>
            <a:xfrm>
              <a:off x="838200" y="1562470"/>
              <a:ext cx="8697216" cy="4066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Company Strategy &amp; Objectives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066F868-9174-4040-87DD-C39C1FBB0420}"/>
                </a:ext>
              </a:extLst>
            </p:cNvPr>
            <p:cNvGrpSpPr/>
            <p:nvPr/>
          </p:nvGrpSpPr>
          <p:grpSpPr>
            <a:xfrm>
              <a:off x="4222072" y="2057215"/>
              <a:ext cx="3147874" cy="1440587"/>
              <a:chOff x="838200" y="2057215"/>
              <a:chExt cx="3147874" cy="1440587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224E0E4-662A-4A9B-BD5C-0BA291634380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E34FE41-1F1A-4A60-8E88-5092938E735D}"/>
                  </a:ext>
                </a:extLst>
              </p:cNvPr>
              <p:cNvSpPr txBox="1"/>
              <p:nvPr/>
            </p:nvSpPr>
            <p:spPr>
              <a:xfrm>
                <a:off x="898341" y="2109805"/>
                <a:ext cx="131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B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33B6494-31B1-4571-8B7A-D5013100BA4C}"/>
                </a:ext>
              </a:extLst>
            </p:cNvPr>
            <p:cNvGrpSpPr/>
            <p:nvPr/>
          </p:nvGrpSpPr>
          <p:grpSpPr>
            <a:xfrm>
              <a:off x="844227" y="3674431"/>
              <a:ext cx="3147874" cy="1440587"/>
              <a:chOff x="838200" y="2057215"/>
              <a:chExt cx="3147874" cy="1440587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D4D4A47-7AEB-4DDD-BEBB-9C189BDFC046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CF7B55A-A615-41AB-BDFC-B29FF57E6884}"/>
                  </a:ext>
                </a:extLst>
              </p:cNvPr>
              <p:cNvSpPr txBox="1"/>
              <p:nvPr/>
            </p:nvSpPr>
            <p:spPr>
              <a:xfrm>
                <a:off x="898341" y="2109805"/>
                <a:ext cx="131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C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7F53B3A2-82CA-4402-A1F0-189A88E53D05}"/>
                </a:ext>
              </a:extLst>
            </p:cNvPr>
            <p:cNvGrpSpPr/>
            <p:nvPr/>
          </p:nvGrpSpPr>
          <p:grpSpPr>
            <a:xfrm>
              <a:off x="4222072" y="3674431"/>
              <a:ext cx="3147874" cy="1440587"/>
              <a:chOff x="838200" y="2057215"/>
              <a:chExt cx="3147874" cy="144058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021EC74-971B-40E2-94D0-6C8519B479F0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73CDD1D7-B40D-4762-8828-EA631A2442F1}"/>
                  </a:ext>
                </a:extLst>
              </p:cNvPr>
              <p:cNvSpPr txBox="1"/>
              <p:nvPr/>
            </p:nvSpPr>
            <p:spPr>
              <a:xfrm>
                <a:off x="898341" y="2109805"/>
                <a:ext cx="131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D</a:t>
                </a:r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0FE0C4D-F6FF-47D9-A52F-8703C9EEEC60}"/>
                </a:ext>
              </a:extLst>
            </p:cNvPr>
            <p:cNvSpPr/>
            <p:nvPr/>
          </p:nvSpPr>
          <p:spPr>
            <a:xfrm>
              <a:off x="838200" y="5291647"/>
              <a:ext cx="8697216" cy="4066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Infrastructure, DevOps, Culture, Values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C5AA724-0677-412C-8E88-CADC3C2D12C0}"/>
                </a:ext>
              </a:extLst>
            </p:cNvPr>
            <p:cNvSpPr txBox="1"/>
            <p:nvPr/>
          </p:nvSpPr>
          <p:spPr>
            <a:xfrm>
              <a:off x="7505438" y="2777508"/>
              <a:ext cx="1872021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Customer Support &amp; Service Delivery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80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5367-7E44-4DA2-B69D-138EEA8C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43938-51A5-4C65-8535-13345052C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supply of value from idea creation to product delivery is no longer restricted to the organization</a:t>
            </a:r>
          </a:p>
          <a:p>
            <a:r>
              <a:rPr lang="en-US" dirty="0"/>
              <a:t>One company is a supplier of products used as a component in the product of is customer</a:t>
            </a:r>
          </a:p>
          <a:p>
            <a:r>
              <a:rPr lang="en-US" dirty="0"/>
              <a:t>Outsourcing companies deliver components for multiple competing companies at the same time</a:t>
            </a:r>
          </a:p>
          <a:p>
            <a:r>
              <a:rPr lang="en-US" dirty="0"/>
              <a:t>Who’s “enterprise” are we considering when we look at program and portfolio management views?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We need to instead think of networked “supply chain”</a:t>
            </a:r>
          </a:p>
        </p:txBody>
      </p:sp>
    </p:spTree>
    <p:extLst>
      <p:ext uri="{BB962C8B-B14F-4D97-AF65-F5344CB8AC3E}">
        <p14:creationId xmlns:p14="http://schemas.microsoft.com/office/powerpoint/2010/main" val="363602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Integrated Agile Supply Chain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8A1A4E9-083F-44AB-A6D1-3086BE50E35B}"/>
              </a:ext>
            </a:extLst>
          </p:cNvPr>
          <p:cNvGrpSpPr/>
          <p:nvPr/>
        </p:nvGrpSpPr>
        <p:grpSpPr>
          <a:xfrm>
            <a:off x="882589" y="1837679"/>
            <a:ext cx="4035641" cy="1919083"/>
            <a:chOff x="838200" y="1562470"/>
            <a:chExt cx="8697216" cy="4135819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F896446-4616-4520-B73B-382368DC7707}"/>
                </a:ext>
              </a:extLst>
            </p:cNvPr>
            <p:cNvSpPr/>
            <p:nvPr/>
          </p:nvSpPr>
          <p:spPr>
            <a:xfrm>
              <a:off x="7499411" y="2050580"/>
              <a:ext cx="2036005" cy="30644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73DBF26-53B2-4C7E-8D98-C42F8DF3FDE8}"/>
                </a:ext>
              </a:extLst>
            </p:cNvPr>
            <p:cNvGrpSpPr/>
            <p:nvPr/>
          </p:nvGrpSpPr>
          <p:grpSpPr>
            <a:xfrm>
              <a:off x="838200" y="2057215"/>
              <a:ext cx="3147874" cy="1440587"/>
              <a:chOff x="838200" y="2057215"/>
              <a:chExt cx="3147874" cy="144058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9DCDBC5-5DB1-4B88-89F2-EF45CE34AAC8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DC7BB15-5105-4420-9F4E-3AD2E527D52E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A</a:t>
                </a:r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A637922-B03E-4525-B907-D5DCEB6A7857}"/>
                </a:ext>
              </a:extLst>
            </p:cNvPr>
            <p:cNvSpPr/>
            <p:nvPr/>
          </p:nvSpPr>
          <p:spPr>
            <a:xfrm>
              <a:off x="838200" y="1562470"/>
              <a:ext cx="8697216" cy="4066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Company Strategy &amp; Objectives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DF7EA7E-AA0D-4BBB-9D16-CEABF17D9F29}"/>
                </a:ext>
              </a:extLst>
            </p:cNvPr>
            <p:cNvGrpSpPr/>
            <p:nvPr/>
          </p:nvGrpSpPr>
          <p:grpSpPr>
            <a:xfrm>
              <a:off x="4222072" y="2057215"/>
              <a:ext cx="3147874" cy="1440587"/>
              <a:chOff x="838200" y="2057215"/>
              <a:chExt cx="3147874" cy="1440587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5416AC2-A2DF-4EB2-94F6-5A0BAAFB7E92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2DADBE2-AF41-4330-9F05-938AED93F8B5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B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8EA42AC-E658-4E33-8B9B-6B38F9A6ACBB}"/>
                </a:ext>
              </a:extLst>
            </p:cNvPr>
            <p:cNvGrpSpPr/>
            <p:nvPr/>
          </p:nvGrpSpPr>
          <p:grpSpPr>
            <a:xfrm>
              <a:off x="844227" y="3674431"/>
              <a:ext cx="3147874" cy="1440587"/>
              <a:chOff x="838200" y="2057215"/>
              <a:chExt cx="3147874" cy="1440587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CE208BC-1517-4B96-A152-EE8C1C1758A8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8CE44EDD-5F44-4EFF-BC81-7F22264DBA53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C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EF8AE247-AC15-45A0-841B-C9D288F09922}"/>
                </a:ext>
              </a:extLst>
            </p:cNvPr>
            <p:cNvGrpSpPr/>
            <p:nvPr/>
          </p:nvGrpSpPr>
          <p:grpSpPr>
            <a:xfrm>
              <a:off x="4222072" y="3674431"/>
              <a:ext cx="3147874" cy="1440587"/>
              <a:chOff x="838200" y="2057215"/>
              <a:chExt cx="3147874" cy="1440587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F83D587-A15C-4777-A0D0-4EBE65EDFE5C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90F805E-7C1F-49FC-A68E-49EAE64B2A03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D</a:t>
                </a:r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56FEEC8-7B2C-45FF-AD5B-B3D7FE0ACACE}"/>
                </a:ext>
              </a:extLst>
            </p:cNvPr>
            <p:cNvSpPr/>
            <p:nvPr/>
          </p:nvSpPr>
          <p:spPr>
            <a:xfrm>
              <a:off x="838200" y="5291647"/>
              <a:ext cx="8697216" cy="4066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Infrastructure, DevOps, Culture, Values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E4AE9C6-3091-4146-AD95-2E2961AD5BA8}"/>
                </a:ext>
              </a:extLst>
            </p:cNvPr>
            <p:cNvSpPr txBox="1"/>
            <p:nvPr/>
          </p:nvSpPr>
          <p:spPr>
            <a:xfrm>
              <a:off x="7505438" y="2777508"/>
              <a:ext cx="1872020" cy="89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Customer Support &amp; Service Delivery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15C3C0B-9000-48AD-9FAA-AA606808C0B4}"/>
              </a:ext>
            </a:extLst>
          </p:cNvPr>
          <p:cNvGrpSpPr/>
          <p:nvPr/>
        </p:nvGrpSpPr>
        <p:grpSpPr>
          <a:xfrm>
            <a:off x="5629643" y="1846557"/>
            <a:ext cx="4035641" cy="1919083"/>
            <a:chOff x="838200" y="1562470"/>
            <a:chExt cx="8697216" cy="4135819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4A768EC-7295-4C99-960F-07693C6B97D1}"/>
                </a:ext>
              </a:extLst>
            </p:cNvPr>
            <p:cNvSpPr/>
            <p:nvPr/>
          </p:nvSpPr>
          <p:spPr>
            <a:xfrm>
              <a:off x="7499411" y="2050580"/>
              <a:ext cx="2036005" cy="30644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27F257F7-94E3-47BB-99F6-C03686D79F32}"/>
                </a:ext>
              </a:extLst>
            </p:cNvPr>
            <p:cNvGrpSpPr/>
            <p:nvPr/>
          </p:nvGrpSpPr>
          <p:grpSpPr>
            <a:xfrm>
              <a:off x="838200" y="2057215"/>
              <a:ext cx="3147874" cy="1440587"/>
              <a:chOff x="838200" y="2057215"/>
              <a:chExt cx="3147874" cy="1440587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8D4B36F-8665-4AB0-BFD4-69D0FB63736F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668A6780-954B-4F85-B4EC-AD4D2F77BA9F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A</a:t>
                </a:r>
              </a:p>
            </p:txBody>
          </p:sp>
        </p:grp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EDC06C65-B6FE-4652-A7B3-6113383291B4}"/>
                </a:ext>
              </a:extLst>
            </p:cNvPr>
            <p:cNvSpPr/>
            <p:nvPr/>
          </p:nvSpPr>
          <p:spPr>
            <a:xfrm>
              <a:off x="838200" y="1562470"/>
              <a:ext cx="8697216" cy="4066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Company Strategy &amp; Objectives</a:t>
              </a: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AD86565-5621-4C75-9365-4D2687E19651}"/>
                </a:ext>
              </a:extLst>
            </p:cNvPr>
            <p:cNvGrpSpPr/>
            <p:nvPr/>
          </p:nvGrpSpPr>
          <p:grpSpPr>
            <a:xfrm>
              <a:off x="4222072" y="2057215"/>
              <a:ext cx="3147874" cy="1440587"/>
              <a:chOff x="838200" y="2057215"/>
              <a:chExt cx="3147874" cy="1440587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61D6EA8-5DB2-4A5B-A64E-8FDE402BE19C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82448BA-E503-4005-9BD9-02029D3EF3B8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B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54E05E1-1EE9-450F-BB1B-1674ABC1BDFB}"/>
                </a:ext>
              </a:extLst>
            </p:cNvPr>
            <p:cNvGrpSpPr/>
            <p:nvPr/>
          </p:nvGrpSpPr>
          <p:grpSpPr>
            <a:xfrm>
              <a:off x="844227" y="3674431"/>
              <a:ext cx="3147874" cy="1440587"/>
              <a:chOff x="838200" y="2057215"/>
              <a:chExt cx="3147874" cy="1440587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97372759-17AC-4CDC-B591-A7CA38DF6BD5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62E02B0-597E-4144-A901-F828DDF0DFC6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C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A785F35C-16B6-4C94-A0F5-EF11CEB49657}"/>
                </a:ext>
              </a:extLst>
            </p:cNvPr>
            <p:cNvGrpSpPr/>
            <p:nvPr/>
          </p:nvGrpSpPr>
          <p:grpSpPr>
            <a:xfrm>
              <a:off x="4222072" y="3674431"/>
              <a:ext cx="3147874" cy="1440587"/>
              <a:chOff x="838200" y="2057215"/>
              <a:chExt cx="3147874" cy="1440587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F6C578FF-8441-4842-90AF-9B135C25291D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D2E3702-072F-41DE-BBCA-4B3E6E5D5688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D</a:t>
                </a:r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F08FE6E-0CBE-4DFB-A983-16F2CD4B02D1}"/>
                </a:ext>
              </a:extLst>
            </p:cNvPr>
            <p:cNvSpPr/>
            <p:nvPr/>
          </p:nvSpPr>
          <p:spPr>
            <a:xfrm>
              <a:off x="838200" y="5291647"/>
              <a:ext cx="8697216" cy="4066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Infrastructure, DevOps, Culture, Values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2C0C993-8C20-44B6-A61F-523A6BD2BA96}"/>
                </a:ext>
              </a:extLst>
            </p:cNvPr>
            <p:cNvSpPr txBox="1"/>
            <p:nvPr/>
          </p:nvSpPr>
          <p:spPr>
            <a:xfrm>
              <a:off x="7505438" y="2777508"/>
              <a:ext cx="1872020" cy="89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Customer Support &amp; Service Delivery</a:t>
              </a: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CC219D2A-B0DC-46BF-9F14-43C2AE4A6955}"/>
              </a:ext>
            </a:extLst>
          </p:cNvPr>
          <p:cNvSpPr txBox="1"/>
          <p:nvPr/>
        </p:nvSpPr>
        <p:spPr>
          <a:xfrm>
            <a:off x="812935" y="1428653"/>
            <a:ext cx="166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Company 1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DA1D665-B534-424F-9551-25541A05FC94}"/>
              </a:ext>
            </a:extLst>
          </p:cNvPr>
          <p:cNvGrpSpPr/>
          <p:nvPr/>
        </p:nvGrpSpPr>
        <p:grpSpPr>
          <a:xfrm>
            <a:off x="3857177" y="4338927"/>
            <a:ext cx="4035641" cy="1919083"/>
            <a:chOff x="838200" y="1562470"/>
            <a:chExt cx="8697216" cy="4135819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67D0877-612C-4EA1-96BC-7AB9E993728F}"/>
                </a:ext>
              </a:extLst>
            </p:cNvPr>
            <p:cNvSpPr/>
            <p:nvPr/>
          </p:nvSpPr>
          <p:spPr>
            <a:xfrm>
              <a:off x="7499411" y="2050580"/>
              <a:ext cx="2036005" cy="30644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AD7232F-6247-48B2-854B-ED7FDF5DD6C2}"/>
                </a:ext>
              </a:extLst>
            </p:cNvPr>
            <p:cNvGrpSpPr/>
            <p:nvPr/>
          </p:nvGrpSpPr>
          <p:grpSpPr>
            <a:xfrm>
              <a:off x="838200" y="2057215"/>
              <a:ext cx="3147874" cy="1440587"/>
              <a:chOff x="838200" y="2057215"/>
              <a:chExt cx="3147874" cy="1440587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4BB6D81-2270-4A79-A140-EA40AD225092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3ADFEA00-D580-4755-AEFD-0D9BF4826A07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A</a:t>
                </a:r>
              </a:p>
            </p:txBody>
          </p:sp>
        </p:grp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7A1A867-977E-4D34-8C05-7C71E3860025}"/>
                </a:ext>
              </a:extLst>
            </p:cNvPr>
            <p:cNvSpPr/>
            <p:nvPr/>
          </p:nvSpPr>
          <p:spPr>
            <a:xfrm>
              <a:off x="838200" y="1562470"/>
              <a:ext cx="8697216" cy="4066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Company Strategy &amp; Objectives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0C7319B5-1755-481E-B877-DE5F618C96B3}"/>
                </a:ext>
              </a:extLst>
            </p:cNvPr>
            <p:cNvGrpSpPr/>
            <p:nvPr/>
          </p:nvGrpSpPr>
          <p:grpSpPr>
            <a:xfrm>
              <a:off x="4222072" y="2057215"/>
              <a:ext cx="3147874" cy="1440587"/>
              <a:chOff x="838200" y="2057215"/>
              <a:chExt cx="3147874" cy="1440587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8B8B0AF9-470D-44A9-BAC9-2D6477E04C6F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5527CDE-D8F6-4255-9E5F-C7C61E360D69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B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64A6ECD5-5B4A-47F3-A27E-4D307DB75A95}"/>
                </a:ext>
              </a:extLst>
            </p:cNvPr>
            <p:cNvGrpSpPr/>
            <p:nvPr/>
          </p:nvGrpSpPr>
          <p:grpSpPr>
            <a:xfrm>
              <a:off x="844227" y="3674431"/>
              <a:ext cx="3147874" cy="1440587"/>
              <a:chOff x="838200" y="2057215"/>
              <a:chExt cx="3147874" cy="1440587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0B219E3-A3D1-466A-90B2-A7E02CF343C9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2C0250F-5B14-4381-9157-04237397FCAD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C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546009B4-98B7-4EA8-85C7-2DE49CDB9320}"/>
                </a:ext>
              </a:extLst>
            </p:cNvPr>
            <p:cNvGrpSpPr/>
            <p:nvPr/>
          </p:nvGrpSpPr>
          <p:grpSpPr>
            <a:xfrm>
              <a:off x="4222072" y="3674431"/>
              <a:ext cx="3147874" cy="1440587"/>
              <a:chOff x="838200" y="2057215"/>
              <a:chExt cx="3147874" cy="1440587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9525C379-6C82-462F-AAE1-68B3F36DDA60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865E16F-E79F-4D69-AA74-7E12C910C7AD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D</a:t>
                </a:r>
              </a:p>
            </p:txBody>
          </p:sp>
        </p:grp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9224C684-1913-4329-A205-5C02B742A881}"/>
                </a:ext>
              </a:extLst>
            </p:cNvPr>
            <p:cNvSpPr/>
            <p:nvPr/>
          </p:nvSpPr>
          <p:spPr>
            <a:xfrm>
              <a:off x="838200" y="5291647"/>
              <a:ext cx="8697216" cy="4066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Infrastructure, DevOps, Culture, Values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CDFFB3D-6198-44FE-872E-97ECADB84821}"/>
                </a:ext>
              </a:extLst>
            </p:cNvPr>
            <p:cNvSpPr txBox="1"/>
            <p:nvPr/>
          </p:nvSpPr>
          <p:spPr>
            <a:xfrm>
              <a:off x="7505438" y="2777508"/>
              <a:ext cx="1872020" cy="89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Customer Support &amp; Service Delivery</a:t>
              </a:r>
            </a:p>
          </p:txBody>
        </p:sp>
      </p:grpSp>
      <p:sp>
        <p:nvSpPr>
          <p:cNvPr id="184" name="Arrow: Right 183">
            <a:extLst>
              <a:ext uri="{FF2B5EF4-FFF2-40B4-BE49-F238E27FC236}">
                <a16:creationId xmlns:a16="http://schemas.microsoft.com/office/drawing/2014/main" id="{6A076358-91CF-4BD6-AEBF-FAEEB70B21FE}"/>
              </a:ext>
            </a:extLst>
          </p:cNvPr>
          <p:cNvSpPr/>
          <p:nvPr/>
        </p:nvSpPr>
        <p:spPr>
          <a:xfrm>
            <a:off x="5069150" y="2523060"/>
            <a:ext cx="362208" cy="319004"/>
          </a:xfrm>
          <a:prstGeom prst="rightArrow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D7543F4-5C3B-44ED-B8EB-1EA9F52887C2}"/>
              </a:ext>
            </a:extLst>
          </p:cNvPr>
          <p:cNvSpPr txBox="1"/>
          <p:nvPr/>
        </p:nvSpPr>
        <p:spPr>
          <a:xfrm>
            <a:off x="5574744" y="1465054"/>
            <a:ext cx="166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Company 2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71C5F08-CD3C-47E7-9F0C-9066111A9939}"/>
              </a:ext>
            </a:extLst>
          </p:cNvPr>
          <p:cNvSpPr txBox="1"/>
          <p:nvPr/>
        </p:nvSpPr>
        <p:spPr>
          <a:xfrm>
            <a:off x="3857177" y="3928004"/>
            <a:ext cx="279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Outsourced Supplier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739B8522-DD77-4CA8-B98B-04DDEBFA83C4}"/>
              </a:ext>
            </a:extLst>
          </p:cNvPr>
          <p:cNvCxnSpPr>
            <a:cxnSpLocks/>
          </p:cNvCxnSpPr>
          <p:nvPr/>
        </p:nvCxnSpPr>
        <p:spPr>
          <a:xfrm flipV="1">
            <a:off x="6300708" y="3042119"/>
            <a:ext cx="1840115" cy="2501248"/>
          </a:xfrm>
          <a:prstGeom prst="straightConnector1">
            <a:avLst/>
          </a:prstGeom>
          <a:ln w="57150">
            <a:solidFill>
              <a:srgbClr val="FDCB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6376E044-9E12-4CD5-93ED-CBE258DB1703}"/>
              </a:ext>
            </a:extLst>
          </p:cNvPr>
          <p:cNvCxnSpPr>
            <a:cxnSpLocks/>
          </p:cNvCxnSpPr>
          <p:nvPr/>
        </p:nvCxnSpPr>
        <p:spPr>
          <a:xfrm flipV="1">
            <a:off x="4497539" y="3136073"/>
            <a:ext cx="2258545" cy="2501248"/>
          </a:xfrm>
          <a:prstGeom prst="straightConnector1">
            <a:avLst/>
          </a:prstGeom>
          <a:ln w="57150">
            <a:solidFill>
              <a:srgbClr val="FDCB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59B8E06A-9D81-4A9E-B9A5-647D77793F54}"/>
              </a:ext>
            </a:extLst>
          </p:cNvPr>
          <p:cNvCxnSpPr/>
          <p:nvPr/>
        </p:nvCxnSpPr>
        <p:spPr>
          <a:xfrm>
            <a:off x="3244769" y="2300584"/>
            <a:ext cx="4446897" cy="218489"/>
          </a:xfrm>
          <a:prstGeom prst="straightConnector1">
            <a:avLst/>
          </a:prstGeom>
          <a:ln w="57150">
            <a:solidFill>
              <a:srgbClr val="FDCB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ED34D604-DEAF-4F26-92C8-B420DA71A1F1}"/>
              </a:ext>
            </a:extLst>
          </p:cNvPr>
          <p:cNvCxnSpPr>
            <a:cxnSpLocks/>
          </p:cNvCxnSpPr>
          <p:nvPr/>
        </p:nvCxnSpPr>
        <p:spPr>
          <a:xfrm>
            <a:off x="1837678" y="3160450"/>
            <a:ext cx="4230029" cy="0"/>
          </a:xfrm>
          <a:prstGeom prst="straightConnector1">
            <a:avLst/>
          </a:prstGeom>
          <a:ln w="57150">
            <a:solidFill>
              <a:srgbClr val="FDCB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B17AEF2-3267-4948-A094-2F1D9D4B33DB}"/>
              </a:ext>
            </a:extLst>
          </p:cNvPr>
          <p:cNvGrpSpPr/>
          <p:nvPr/>
        </p:nvGrpSpPr>
        <p:grpSpPr>
          <a:xfrm>
            <a:off x="774732" y="4176202"/>
            <a:ext cx="2470037" cy="950398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AF47A082-11FC-4635-B573-F58BA60FD063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A218F14-EB23-48FF-9726-B33D321ED3B4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Industry Regulators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43FA228E-E876-4705-B5E2-4DD6A9A5655A}"/>
              </a:ext>
            </a:extLst>
          </p:cNvPr>
          <p:cNvGrpSpPr/>
          <p:nvPr/>
        </p:nvGrpSpPr>
        <p:grpSpPr>
          <a:xfrm>
            <a:off x="8452544" y="4239713"/>
            <a:ext cx="2901255" cy="894869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5229438F-62F2-47B3-9A71-093A10032D0B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7924DEB8-32C4-4FC0-8533-DC3D166FAE9E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Other Suppliers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854A91E-F5E2-40FA-9C2B-FCC00C9ABCEF}"/>
              </a:ext>
            </a:extLst>
          </p:cNvPr>
          <p:cNvGrpSpPr/>
          <p:nvPr/>
        </p:nvGrpSpPr>
        <p:grpSpPr>
          <a:xfrm>
            <a:off x="812935" y="5287603"/>
            <a:ext cx="2470037" cy="950398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7C75611-7277-41FE-839A-5BB7995E76E7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228D54D6-B43E-4950-AD9F-AB3C379560C8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Data Privacy Authorities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5C79D47-BA24-4E88-A0AB-3BC3F4014054}"/>
              </a:ext>
            </a:extLst>
          </p:cNvPr>
          <p:cNvGrpSpPr/>
          <p:nvPr/>
        </p:nvGrpSpPr>
        <p:grpSpPr>
          <a:xfrm>
            <a:off x="8453724" y="5297088"/>
            <a:ext cx="2901255" cy="894869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B2FB468-42AE-4AC1-A7DC-1F9103F3A364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FA20FA57-52E2-422D-B58C-90321992EAF9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Service &amp; Solution Partners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1393228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4746</TotalTime>
  <Words>1709</Words>
  <Application>Microsoft Office PowerPoint</Application>
  <PresentationFormat>Widescreen</PresentationFormat>
  <Paragraphs>279</Paragraphs>
  <Slides>58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Josefin Sans</vt:lpstr>
      <vt:lpstr>Arial</vt:lpstr>
      <vt:lpstr>Wingdings</vt:lpstr>
      <vt:lpstr>Kanit</vt:lpstr>
      <vt:lpstr>Calibri</vt:lpstr>
      <vt:lpstr>Inflectra content</vt:lpstr>
      <vt:lpstr>Inflectra titles</vt:lpstr>
      <vt:lpstr>Enterprise Agile Planning</vt:lpstr>
      <vt:lpstr>Solving Your Agile Challenges</vt:lpstr>
      <vt:lpstr>Factors Driving Change</vt:lpstr>
      <vt:lpstr>The Evolution of Agile – Individual Teams</vt:lpstr>
      <vt:lpstr>Scaling to Team of Teams</vt:lpstr>
      <vt:lpstr>Scaling to Products &amp; Portfolios</vt:lpstr>
      <vt:lpstr>Enterprise Planning &amp; Roadmaps</vt:lpstr>
      <vt:lpstr>What Comes Next?</vt:lpstr>
      <vt:lpstr>The Integrated Agile Supply Chain</vt:lpstr>
      <vt:lpstr>The Integrated Agile Supply Chain</vt:lpstr>
      <vt:lpstr>The SpiraPlan Difference</vt:lpstr>
      <vt:lpstr>Introducing the Inflectra® Suite</vt:lpstr>
      <vt:lpstr>SpiraPlan – Enterprise Program Management</vt:lpstr>
      <vt:lpstr>harmony</vt:lpstr>
      <vt:lpstr>How Do We Foster Harmony?</vt:lpstr>
      <vt:lpstr>Harmony Across the Disciplines</vt:lpstr>
      <vt:lpstr>Simplicity = Productivity from Day One</vt:lpstr>
      <vt:lpstr>Harmony Across Ecosystems</vt:lpstr>
      <vt:lpstr>Inflectra Core Values</vt:lpstr>
      <vt:lpstr>How SpiraPlan Works For You</vt:lpstr>
      <vt:lpstr>Healthcare &amp; Life Sciences</vt:lpstr>
      <vt:lpstr>Financial Services &amp; Insurance</vt:lpstr>
      <vt:lpstr>Energy, Industrial, &amp; Automotive</vt:lpstr>
      <vt:lpstr>Defense, Government &amp; Aerospace</vt:lpstr>
      <vt:lpstr>Representative Customers by Industry</vt:lpstr>
      <vt:lpstr>Regulated Industries - Automating Compliance</vt:lpstr>
      <vt:lpstr>Global Partner Network</vt:lpstr>
      <vt:lpstr>Customer Testimonials</vt:lpstr>
      <vt:lpstr>Awards and Recognition*</vt:lpstr>
      <vt:lpstr>Feature Overview</vt:lpstr>
      <vt:lpstr>Program &amp; Project Dashboards</vt:lpstr>
      <vt:lpstr>Managers</vt:lpstr>
      <vt:lpstr>Portfolio Management &amp; Roadmapping</vt:lpstr>
      <vt:lpstr>Program Management</vt:lpstr>
      <vt:lpstr>Requirements Management</vt:lpstr>
      <vt:lpstr>Agile Project Planning</vt:lpstr>
      <vt:lpstr>Risk Management</vt:lpstr>
      <vt:lpstr>Resource Management</vt:lpstr>
      <vt:lpstr>Document Management</vt:lpstr>
      <vt:lpstr>Customizable Reporting</vt:lpstr>
      <vt:lpstr>Testers</vt:lpstr>
      <vt:lpstr>Test Management &amp; QA</vt:lpstr>
      <vt:lpstr>Automated Testing</vt:lpstr>
      <vt:lpstr>Manual &amp; Exploratory Testing</vt:lpstr>
      <vt:lpstr>Data-Driven Testing</vt:lpstr>
      <vt:lpstr>Developers</vt:lpstr>
      <vt:lpstr>Issue &amp; Defect Tracking</vt:lpstr>
      <vt:lpstr>Source Code Management</vt:lpstr>
      <vt:lpstr>Code Reviews &amp; Pull Requests</vt:lpstr>
      <vt:lpstr>Task Tracking</vt:lpstr>
      <vt:lpstr>Build Integrated with CI / CD Tools</vt:lpstr>
      <vt:lpstr>Integration with your Favorite IDEs</vt:lpstr>
      <vt:lpstr>Everyone</vt:lpstr>
      <vt:lpstr>Collaboration and Instant Messaging</vt:lpstr>
      <vt:lpstr>Integration Options</vt:lpstr>
      <vt:lpstr>Recap: Harmony Across Ecosystems</vt:lpstr>
      <vt:lpstr>Integration Options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M. Sandman</cp:lastModifiedBy>
  <cp:revision>153</cp:revision>
  <cp:lastPrinted>2017-03-07T16:58:37Z</cp:lastPrinted>
  <dcterms:created xsi:type="dcterms:W3CDTF">2018-04-12T05:30:22Z</dcterms:created>
  <dcterms:modified xsi:type="dcterms:W3CDTF">2021-05-06T20:58:42Z</dcterms:modified>
</cp:coreProperties>
</file>